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7" r:id="rId3"/>
    <p:sldId id="308" r:id="rId4"/>
    <p:sldId id="309" r:id="rId5"/>
    <p:sldId id="302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295" r:id="rId18"/>
    <p:sldId id="326" r:id="rId19"/>
  </p:sldIdLst>
  <p:sldSz cx="9144000" cy="6858000" type="screen4x3"/>
  <p:notesSz cx="6724650" cy="97742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422C16"/>
    <a:srgbClr val="0C788E"/>
    <a:srgbClr val="006666"/>
    <a:srgbClr val="0099CC"/>
    <a:srgbClr val="E0C0A0"/>
    <a:srgbClr val="DDDDD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ABCD1-3B19-463F-A692-92E2E6184EA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B81D8-3EDB-482D-8476-8218E7A3285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D9383-559D-41D9-AEBA-5B7874AF3A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3ACE7-0A71-446F-BF43-7C8992F9D78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3DA3A-DED1-4846-9A04-E24AC17DC1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B729F-E967-4167-80F0-89614568FD9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1C6C0-BB4D-4031-8241-74E524958A9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8D2B9-AFE0-40EF-8A5F-DC6941777D6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850F1-69E6-4C33-97CF-D74C954A31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8C5EE-446A-4728-9D39-23413687622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266F8-61CD-47C8-886B-ED6A7087B9B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AF17E5-31E3-432B-9679-79476E599E2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79388" y="3644900"/>
            <a:ext cx="5329237" cy="2159000"/>
          </a:xfrm>
        </p:spPr>
        <p:txBody>
          <a:bodyPr/>
          <a:lstStyle/>
          <a:p>
            <a:pPr lvl="0"/>
            <a:r>
              <a:rPr lang="ru-RU" sz="3200" dirty="0" smtClean="0">
                <a:solidFill>
                  <a:srgbClr val="663300"/>
                </a:solidFill>
              </a:rPr>
              <a:t>Этика в области образования</a:t>
            </a:r>
            <a:r>
              <a:rPr lang="en-US" sz="3200" dirty="0" smtClean="0">
                <a:solidFill>
                  <a:srgbClr val="663300"/>
                </a:solidFill>
              </a:rPr>
              <a:t/>
            </a:r>
            <a:br>
              <a:rPr lang="en-US" sz="3200" dirty="0" smtClean="0">
                <a:solidFill>
                  <a:srgbClr val="663300"/>
                </a:solidFill>
              </a:rPr>
            </a:br>
            <a:r>
              <a:rPr lang="ru-RU" sz="3200" dirty="0" smtClean="0">
                <a:solidFill>
                  <a:srgbClr val="663300"/>
                </a:solidFill>
              </a:rPr>
              <a:t>детей младшего возраста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2223" name="Rectangle 175"/>
          <p:cNvSpPr>
            <a:spLocks noChangeArrowheads="1"/>
          </p:cNvSpPr>
          <p:nvPr/>
        </p:nvSpPr>
        <p:spPr bwMode="auto">
          <a:xfrm>
            <a:off x="1763713" y="6021388"/>
            <a:ext cx="37417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000" b="1" dirty="0">
                <a:solidFill>
                  <a:srgbClr val="663300"/>
                </a:solidFill>
              </a:rPr>
              <a:t>Веракса Н.Е</a:t>
            </a:r>
            <a:r>
              <a:rPr lang="ru-RU" sz="2000" b="1" dirty="0" smtClean="0">
                <a:solidFill>
                  <a:srgbClr val="663300"/>
                </a:solidFill>
              </a:rPr>
              <a:t>.</a:t>
            </a:r>
            <a:endParaRPr lang="es-ES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kumimoji="0" lang="ru-RU" sz="3400" b="1" dirty="0" smtClean="0"/>
              <a:t>Эксперименты </a:t>
            </a:r>
            <a:r>
              <a:rPr kumimoji="0" lang="ru-RU" sz="3400" b="1" smtClean="0"/>
              <a:t>А.Д.Каспер</a:t>
            </a:r>
            <a:endParaRPr kumimoji="0" lang="ru-RU" sz="3400" b="1" dirty="0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kumimoji="0" lang="ru-RU" dirty="0" smtClean="0"/>
              <a:t>Две группы матерей, 35 неделя  беременности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ru-RU" dirty="0" smtClean="0"/>
              <a:t>3 раза в день на протяжении 4 недель рассказывали 2 разных стихотворения.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ru-RU" dirty="0" smtClean="0"/>
              <a:t>Через 4 недели оба стихотворения, зачитываемые незнакомым голосом, транслировались плоду.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ru-RU" dirty="0" smtClean="0"/>
              <a:t>Сердцебиение ребенка изменялось на знакомое стихотворение.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5188"/>
          </a:xfrm>
        </p:spPr>
        <p:txBody>
          <a:bodyPr/>
          <a:lstStyle/>
          <a:p>
            <a:r>
              <a:rPr kumimoji="0" lang="ru-RU" sz="3200" b="1" smtClean="0">
                <a:solidFill>
                  <a:schemeClr val="tx1"/>
                </a:solidFill>
              </a:rPr>
              <a:t>Подражание у новорожденных</a:t>
            </a:r>
          </a:p>
        </p:txBody>
      </p:sp>
      <p:pic>
        <p:nvPicPr>
          <p:cNvPr id="17410" name="Picture 25" descr="ANd9GcQ66lvtCHT3LjPFukEfRbNzRNB7K-crHXfHRLzIRFwJED5nIz6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5113337" cy="41306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72037" name="Picture 27" descr="i?id=271923314-24-72&amp;n=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32588" y="2636838"/>
            <a:ext cx="1662112" cy="2374900"/>
          </a:xfr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72038" name="Rectangle 20"/>
          <p:cNvSpPr>
            <a:spLocks noChangeArrowheads="1"/>
          </p:cNvSpPr>
          <p:nvPr/>
        </p:nvSpPr>
        <p:spPr bwMode="black">
          <a:xfrm>
            <a:off x="6516688" y="1916113"/>
            <a:ext cx="1944687" cy="5048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100" b="1">
                <a:solidFill>
                  <a:schemeClr val="tx2"/>
                </a:solidFill>
              </a:rPr>
              <a:t>Э.Мельтзоф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2987675" y="6021388"/>
            <a:ext cx="2747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>
                <a:latin typeface="Arial" charset="0"/>
                <a:cs typeface="Arial" charset="0"/>
              </a:rPr>
              <a:t>Meltzoff, Moore, 1977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Случай Нади Н.</a:t>
            </a:r>
          </a:p>
        </p:txBody>
      </p:sp>
      <p:pic>
        <p:nvPicPr>
          <p:cNvPr id="23554" name="Picture 5" descr="Nadia 3"/>
          <p:cNvPicPr>
            <a:picLocks noChangeAspect="1" noChangeArrowheads="1"/>
          </p:cNvPicPr>
          <p:nvPr/>
        </p:nvPicPr>
        <p:blipFill>
          <a:blip r:embed="rId2"/>
          <a:srcRect l="2473" t="55257" b="4611"/>
          <a:stretch>
            <a:fillRect/>
          </a:stretch>
        </p:blipFill>
        <p:spPr bwMode="auto">
          <a:xfrm>
            <a:off x="755650" y="1484313"/>
            <a:ext cx="7273925" cy="39179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935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5589588"/>
            <a:ext cx="7416800" cy="1079500"/>
          </a:xfrm>
        </p:spPr>
        <p:txBody>
          <a:bodyPr/>
          <a:lstStyle/>
          <a:p>
            <a:pPr algn="ctr">
              <a:buFontTx/>
              <a:buNone/>
            </a:pPr>
            <a:r>
              <a:rPr kumimoji="0" lang="ru-RU" sz="2400" b="1" smtClean="0"/>
              <a:t>Рисунок, выполненный Надей в 3 года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kumimoji="0" lang="ru-RU" sz="3400" b="1" smtClean="0"/>
              <a:t>Две формы репрезентации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kumimoji="0" lang="ru-RU" sz="2800" smtClean="0"/>
              <a:t>(1) первичная, натуральная, психофизиологическая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ru-RU" sz="2800" smtClean="0"/>
              <a:t>(2) вторичная, собственно психологическая</a:t>
            </a:r>
          </a:p>
          <a:p>
            <a:pPr>
              <a:lnSpc>
                <a:spcPct val="80000"/>
              </a:lnSpc>
              <a:buFontTx/>
              <a:buNone/>
            </a:pPr>
            <a:endParaRPr kumimoji="0" lang="ru-RU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kumimoji="0" lang="ru-RU" sz="2800" b="1" smtClean="0"/>
              <a:t>Примеры</a:t>
            </a:r>
            <a:r>
              <a:rPr kumimoji="0" lang="ru-RU" sz="2800" smtClean="0"/>
              <a:t>:</a:t>
            </a:r>
          </a:p>
          <a:p>
            <a:pPr>
              <a:lnSpc>
                <a:spcPct val="80000"/>
              </a:lnSpc>
            </a:pPr>
            <a:r>
              <a:rPr kumimoji="0" lang="ru-RU" sz="2800" smtClean="0"/>
              <a:t>Чувственная ткань и образ, личностный смысл и значение (А.Н.Леонтьев)</a:t>
            </a:r>
          </a:p>
          <a:p>
            <a:pPr>
              <a:lnSpc>
                <a:spcPct val="80000"/>
              </a:lnSpc>
            </a:pPr>
            <a:r>
              <a:rPr kumimoji="0" lang="ru-RU" sz="2800" smtClean="0"/>
              <a:t>Различение и восприятие (А.В.Запорожец, Л.А.Венгер).</a:t>
            </a:r>
          </a:p>
          <a:p>
            <a:pPr>
              <a:lnSpc>
                <a:spcPct val="80000"/>
              </a:lnSpc>
            </a:pPr>
            <a:r>
              <a:rPr kumimoji="0" lang="ru-RU" sz="2800" smtClean="0"/>
              <a:t>Две формы обучения: направленное и спонтанное, стихийное (Н.Н.Поддъяков)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kumimoji="0" lang="ru-RU" sz="3400" b="1" smtClean="0"/>
              <a:t>Два подхода к пониманию игры</a:t>
            </a:r>
          </a:p>
        </p:txBody>
      </p:sp>
      <p:pic>
        <p:nvPicPr>
          <p:cNvPr id="28674" name="Picture 4" descr="Синг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484313"/>
            <a:ext cx="2241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684213" y="1484313"/>
            <a:ext cx="51831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Игра как исходная форма, она натуральна и в нее нельзя вмешиваться</a:t>
            </a:r>
            <a:r>
              <a:rPr lang="ru-RU" sz="2400"/>
              <a:t>.</a:t>
            </a: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/>
          </a:p>
        </p:txBody>
      </p:sp>
      <p:pic>
        <p:nvPicPr>
          <p:cNvPr id="28676" name="Picture 7" descr="Хейзинка"/>
          <p:cNvPicPr>
            <a:picLocks noChangeAspect="1" noChangeArrowheads="1"/>
          </p:cNvPicPr>
          <p:nvPr/>
        </p:nvPicPr>
        <p:blipFill>
          <a:blip r:embed="rId3"/>
          <a:srcRect r="18060"/>
          <a:stretch>
            <a:fillRect/>
          </a:stretch>
        </p:blipFill>
        <p:spPr bwMode="auto">
          <a:xfrm>
            <a:off x="3132138" y="2852738"/>
            <a:ext cx="2520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6877050" y="4508500"/>
            <a:ext cx="16287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>
                <a:latin typeface="Arial" charset="0"/>
                <a:cs typeface="Arial" charset="0"/>
              </a:rPr>
              <a:t>Elly Singer</a:t>
            </a:r>
            <a:endParaRPr lang="ru-RU" sz="2200" b="1">
              <a:latin typeface="Arial" charset="0"/>
              <a:cs typeface="Arial" charset="0"/>
            </a:endParaRP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3708400" y="6092825"/>
            <a:ext cx="1725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Й.Хейзинга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5545137" cy="1079500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kumimoji="0" lang="ru-RU" sz="2400" smtClean="0"/>
              <a:t>Игра как процесс, который имеет культурно-историческое происхождение</a:t>
            </a:r>
          </a:p>
        </p:txBody>
      </p:sp>
      <p:pic>
        <p:nvPicPr>
          <p:cNvPr id="29698" name="Picture 4" descr="бе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628775"/>
            <a:ext cx="23050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539750" y="5516563"/>
            <a:ext cx="71294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defRPr/>
            </a:pPr>
            <a:endParaRPr lang="ru-RU" sz="2000">
              <a:latin typeface="Arial" charset="0"/>
              <a:cs typeface="Arial" charset="0"/>
            </a:endParaRPr>
          </a:p>
        </p:txBody>
      </p:sp>
      <p:pic>
        <p:nvPicPr>
          <p:cNvPr id="29700" name="Picture 6" descr="выгот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068638"/>
            <a:ext cx="19907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400" b="1">
                <a:solidFill>
                  <a:schemeClr val="tx2"/>
                </a:solidFill>
              </a:rPr>
              <a:t>Два подхода к пониманию игры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6659563" y="4724400"/>
            <a:ext cx="20177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>
                <a:latin typeface="Arial" charset="0"/>
                <a:cs typeface="Arial" charset="0"/>
              </a:rPr>
              <a:t>Bert van Oers</a:t>
            </a:r>
            <a:endParaRPr lang="ru-RU" sz="2200" b="1">
              <a:latin typeface="Arial" charset="0"/>
              <a:cs typeface="Arial" charset="0"/>
            </a:endParaRP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3419475" y="6021388"/>
            <a:ext cx="22383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Л.С.Выготский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Две точки зрения на детское развитие</a:t>
            </a:r>
            <a:endParaRPr lang="ru-RU" sz="36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08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Академическая – необходимо обеспечить детям полноценное освоение культуры (высших форм)</a:t>
            </a:r>
          </a:p>
          <a:p>
            <a:pPr>
              <a:buNone/>
            </a:pPr>
            <a:r>
              <a:rPr kumimoji="0" lang="ru-RU" sz="2400" b="1" dirty="0" err="1" smtClean="0"/>
              <a:t>Детоцентристская</a:t>
            </a:r>
            <a:r>
              <a:rPr kumimoji="0" lang="ru-RU" sz="2400" b="1" dirty="0" smtClean="0"/>
              <a:t> – предоставить детям максимальную свободу</a:t>
            </a:r>
          </a:p>
          <a:p>
            <a:pPr>
              <a:buNone/>
            </a:pPr>
            <a:r>
              <a:rPr kumimoji="0" lang="ru-RU" sz="2400" b="1" dirty="0" smtClean="0"/>
              <a:t>Современный тренд – ребенок полноценный субъект собственной жизни</a:t>
            </a:r>
          </a:p>
          <a:p>
            <a:pPr>
              <a:buNone/>
            </a:pPr>
            <a:r>
              <a:rPr kumimoji="0" lang="ru-RU" sz="2400" b="1" dirty="0" smtClean="0"/>
              <a:t>Преодоление платоновской парадигмы – ребенок не объект, не материал</a:t>
            </a:r>
          </a:p>
          <a:p>
            <a:pPr>
              <a:buNone/>
            </a:pPr>
            <a:r>
              <a:rPr kumimoji="0" lang="ru-RU" sz="2400" b="1" dirty="0" smtClean="0"/>
              <a:t>Следствие – этика взаимодействия ребенка и взрослого, новая педагогика </a:t>
            </a:r>
            <a:r>
              <a:rPr kumimoji="0" lang="ru-RU" sz="2400" b="1" dirty="0" smtClean="0">
                <a:solidFill>
                  <a:srgbClr val="C00000"/>
                </a:solidFill>
              </a:rPr>
              <a:t>(</a:t>
            </a:r>
            <a:r>
              <a:rPr kumimoji="0" lang="ru-RU" sz="2400" b="1" dirty="0" err="1" smtClean="0">
                <a:solidFill>
                  <a:srgbClr val="C00000"/>
                </a:solidFill>
              </a:rPr>
              <a:t>партиципация</a:t>
            </a:r>
            <a:r>
              <a:rPr kumimoji="0" lang="ru-RU" sz="2400" b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kumimoji="0" lang="ru-RU" sz="2400" b="1" dirty="0" smtClean="0"/>
          </a:p>
          <a:p>
            <a:pPr>
              <a:buNone/>
            </a:pPr>
            <a:endParaRPr kumimoji="0" lang="ru-RU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1418"/>
          </a:xfrm>
        </p:spPr>
        <p:txBody>
          <a:bodyPr/>
          <a:lstStyle/>
          <a:p>
            <a:r>
              <a:rPr lang="ru-RU" sz="2400" b="1" dirty="0" smtClean="0"/>
              <a:t>Этический кодекс</a:t>
            </a:r>
            <a:r>
              <a:rPr lang="en-US" sz="2400" b="1" dirty="0" smtClean="0"/>
              <a:t> (European early years education research</a:t>
            </a:r>
            <a:r>
              <a:rPr lang="ru-RU" sz="2400" b="1" dirty="0" smtClean="0"/>
              <a:t> </a:t>
            </a:r>
            <a:r>
              <a:rPr lang="en-GB" sz="2400" b="1" dirty="0" smtClean="0"/>
              <a:t>association (EECERA)</a:t>
            </a:r>
            <a:endParaRPr lang="ru-RU" sz="24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Исследователи должны гарантировать участие в исследовании на основании добровольного и информированного согласия. Это означает, что </a:t>
            </a:r>
            <a:r>
              <a:rPr lang="ru-RU" sz="2000" dirty="0" smtClean="0">
                <a:solidFill>
                  <a:srgbClr val="C00000"/>
                </a:solidFill>
              </a:rPr>
              <a:t>всем лицам, причастным к исследованию, включая маленьких детей, должна быть представлена полная и достоверная информация о содержании, целях и ходе исследования и дана возможность выразить свое согласие или несогласие участвовать в проекте</a:t>
            </a:r>
            <a:r>
              <a:rPr lang="ru-RU" sz="2000" dirty="0" smtClean="0"/>
              <a:t>. Недопустимо принудительное участие в исследовании.</a:t>
            </a:r>
          </a:p>
          <a:p>
            <a:pPr algn="just">
              <a:buNone/>
            </a:pPr>
            <a:r>
              <a:rPr lang="ru-RU" sz="2000" dirty="0" smtClean="0"/>
              <a:t>Получение согласия следует рассматривать как активно действующий и непрерывный процесс. Участникам должно быть предоставлено право в любой момент выйти из исследования.</a:t>
            </a:r>
          </a:p>
          <a:p>
            <a:pPr>
              <a:buNone/>
            </a:pPr>
            <a:r>
              <a:rPr lang="ru-RU" sz="2000" dirty="0" smtClean="0"/>
              <a:t>Исследователи должны предпринять  шаги, чтобы избежать такого хода исследования, который дает преимущество одной из групп участников над другой </a:t>
            </a:r>
            <a:r>
              <a:rPr lang="ru-RU" sz="2000" dirty="0" smtClean="0">
                <a:solidFill>
                  <a:srgbClr val="C00000"/>
                </a:solidFill>
              </a:rPr>
              <a:t>(контрольная и экспериментальная группы).</a:t>
            </a:r>
            <a:endParaRPr kumimoji="0" lang="ru-RU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1418"/>
          </a:xfrm>
        </p:spPr>
        <p:txBody>
          <a:bodyPr/>
          <a:lstStyle/>
          <a:p>
            <a:r>
              <a:rPr lang="ru-RU" sz="2400" dirty="0" smtClean="0"/>
              <a:t>Исследование Кайли Смит, профессора</a:t>
            </a:r>
            <a:br>
              <a:rPr lang="ru-RU" sz="2400" dirty="0" smtClean="0"/>
            </a:br>
            <a:r>
              <a:rPr lang="ru-RU" sz="2400" dirty="0" err="1" smtClean="0"/>
              <a:t>Мельбурнского</a:t>
            </a:r>
            <a:r>
              <a:rPr lang="ru-RU" sz="2400" dirty="0" smtClean="0"/>
              <a:t> университета (Австралия)</a:t>
            </a:r>
            <a:endParaRPr lang="ru-RU" sz="24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Она предложила детям поделиться своими мнениями, в окружении кого и где они чувствуют себя безопасно или небезопасно. </a:t>
            </a:r>
          </a:p>
          <a:p>
            <a:pPr>
              <a:buNone/>
            </a:pPr>
            <a:r>
              <a:rPr lang="ru-RU" sz="2000" dirty="0" smtClean="0"/>
              <a:t>Оказалось, что безопасно дети чувствуют себя, когда они одни</a:t>
            </a:r>
          </a:p>
          <a:p>
            <a:pPr>
              <a:buNone/>
            </a:pPr>
            <a:r>
              <a:rPr lang="ru-RU" sz="2000" dirty="0" smtClean="0"/>
              <a:t>      в комнате, запертой на ключ, и уверены, что замок крепкий. </a:t>
            </a:r>
          </a:p>
          <a:p>
            <a:pPr>
              <a:buNone/>
            </a:pPr>
            <a:r>
              <a:rPr lang="ru-RU" sz="2000" dirty="0" smtClean="0"/>
              <a:t>Статья Кайли Смит опубликована в нашем журнале*. </a:t>
            </a:r>
          </a:p>
          <a:p>
            <a:pPr>
              <a:buNone/>
            </a:pPr>
            <a:r>
              <a:rPr lang="ru-RU" sz="2000" dirty="0" smtClean="0"/>
              <a:t>Основная идея заключается в том, что взрослый свои страхи,</a:t>
            </a:r>
          </a:p>
          <a:p>
            <a:pPr>
              <a:buNone/>
            </a:pPr>
            <a:r>
              <a:rPr lang="ru-RU" sz="2000" dirty="0" smtClean="0"/>
              <a:t>     по поводу детской безопасности начинает проецировать на детей. Эта проекция бывает иногда настолько сильной, </a:t>
            </a:r>
            <a:r>
              <a:rPr lang="ru-RU" sz="2000" smtClean="0"/>
              <a:t>что искажает для </a:t>
            </a:r>
            <a:r>
              <a:rPr lang="ru-RU" sz="2000" dirty="0" smtClean="0"/>
              <a:t>ребенка реальность, и мы лишаем ребенка возможности взаимодействовать с миром.</a:t>
            </a:r>
            <a:endParaRPr kumimoji="0" lang="ru-RU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5188"/>
          </a:xfrm>
        </p:spPr>
        <p:txBody>
          <a:bodyPr/>
          <a:lstStyle/>
          <a:p>
            <a:r>
              <a:rPr kumimoji="0" lang="ru-RU" sz="3200" b="1" dirty="0" smtClean="0"/>
              <a:t>Философия Платона</a:t>
            </a:r>
          </a:p>
        </p:txBody>
      </p:sp>
      <p:sp>
        <p:nvSpPr>
          <p:cNvPr id="176136" name="Rectangle 20"/>
          <p:cNvSpPr>
            <a:spLocks noChangeArrowheads="1"/>
          </p:cNvSpPr>
          <p:nvPr/>
        </p:nvSpPr>
        <p:spPr bwMode="black">
          <a:xfrm>
            <a:off x="827584" y="1772816"/>
            <a:ext cx="1944687" cy="5048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100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75856" y="1700808"/>
            <a:ext cx="5421288" cy="388843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663300"/>
                </a:solidFill>
              </a:rPr>
              <a:t>А.Ф.Лосев: </a:t>
            </a:r>
          </a:p>
          <a:p>
            <a:pPr lvl="1"/>
            <a:r>
              <a:rPr lang="ru-RU" sz="1800" b="1" dirty="0" smtClean="0">
                <a:solidFill>
                  <a:srgbClr val="663300"/>
                </a:solidFill>
              </a:rPr>
              <a:t>Все учение Платона мы могли бы кратко обозначить как учение об идее как о порождающей модели. Идея вещи есть смысловая модель или структура вещи. </a:t>
            </a:r>
          </a:p>
          <a:p>
            <a:pPr lvl="1"/>
            <a:endParaRPr lang="ru-RU" sz="1800" b="1" dirty="0" smtClean="0">
              <a:solidFill>
                <a:srgbClr val="6633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</a:rPr>
              <a:t>(Сборник «Платон и его эпоха», М., Наука, 1979, с.13)</a:t>
            </a:r>
            <a:endParaRPr lang="en-US" sz="1800" b="1" dirty="0" smtClean="0">
              <a:solidFill>
                <a:srgbClr val="663300"/>
              </a:solidFill>
            </a:endParaRPr>
          </a:p>
          <a:p>
            <a:r>
              <a:rPr lang="ru-RU" sz="1800" b="1" dirty="0" smtClean="0">
                <a:solidFill>
                  <a:srgbClr val="663300"/>
                </a:solidFill>
              </a:rPr>
              <a:t>Идея – основание бытия</a:t>
            </a:r>
          </a:p>
          <a:p>
            <a:r>
              <a:rPr lang="ru-RU" sz="1800" b="1" dirty="0" smtClean="0">
                <a:solidFill>
                  <a:srgbClr val="663300"/>
                </a:solidFill>
              </a:rPr>
              <a:t>Материал – основание небытия</a:t>
            </a:r>
          </a:p>
          <a:p>
            <a:r>
              <a:rPr lang="ru-RU" sz="1800" b="1" dirty="0" smtClean="0">
                <a:solidFill>
                  <a:srgbClr val="663300"/>
                </a:solidFill>
              </a:rPr>
              <a:t>Идея – высшее</a:t>
            </a:r>
          </a:p>
          <a:p>
            <a:r>
              <a:rPr lang="ru-RU" sz="1800" b="1" dirty="0" smtClean="0">
                <a:solidFill>
                  <a:srgbClr val="663300"/>
                </a:solidFill>
              </a:rPr>
              <a:t>Материал - низшее</a:t>
            </a:r>
            <a:endParaRPr lang="ru-RU" sz="1800" b="1" dirty="0">
              <a:solidFill>
                <a:srgbClr val="6633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536" y="1412776"/>
            <a:ext cx="2304257" cy="3088977"/>
            <a:chOff x="5049" y="804"/>
            <a:chExt cx="2131" cy="2858"/>
          </a:xfrm>
        </p:grpSpPr>
        <p:pic>
          <p:nvPicPr>
            <p:cNvPr id="9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49" y="804"/>
              <a:ext cx="2131" cy="28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0" name="Picture 7" descr="Платон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5" y="895"/>
              <a:ext cx="1861" cy="2631"/>
            </a:xfrm>
            <a:prstGeom prst="rect">
              <a:avLst/>
            </a:prstGeom>
            <a:noFill/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95759" y="1412503"/>
            <a:ext cx="2304257" cy="3088977"/>
            <a:chOff x="5049" y="804"/>
            <a:chExt cx="2131" cy="2858"/>
          </a:xfrm>
        </p:grpSpPr>
        <p:pic>
          <p:nvPicPr>
            <p:cNvPr id="12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49" y="804"/>
              <a:ext cx="2131" cy="28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3" name="Picture 7" descr="Платон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5" y="895"/>
              <a:ext cx="1861" cy="2631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1043608" y="465313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Платон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93198" y="1049238"/>
            <a:ext cx="2025923" cy="2227957"/>
            <a:chOff x="5185" y="2256"/>
            <a:chExt cx="2132" cy="2268"/>
          </a:xfrm>
        </p:grpSpPr>
        <p:pic>
          <p:nvPicPr>
            <p:cNvPr id="82947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5" y="2256"/>
              <a:ext cx="2132" cy="2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82948" name="Picture 4" descr="Выготский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75" y="2346"/>
              <a:ext cx="1899" cy="2087"/>
            </a:xfrm>
            <a:prstGeom prst="rect">
              <a:avLst/>
            </a:prstGeom>
            <a:noFill/>
          </p:spPr>
        </p:pic>
      </p:grpSp>
      <p:sp>
        <p:nvSpPr>
          <p:cNvPr id="82949" name="Rectangle 5"/>
          <p:cNvSpPr>
            <a:spLocks/>
          </p:cNvSpPr>
          <p:nvPr/>
        </p:nvSpPr>
        <p:spPr bwMode="auto">
          <a:xfrm>
            <a:off x="622846" y="188640"/>
            <a:ext cx="7289974" cy="651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1125"/>
              </a:spcBef>
            </a:pPr>
            <a:r>
              <a:rPr lang="ru-RU" sz="2800" b="1" dirty="0" smtClean="0"/>
              <a:t>            Платон и Л.С.Выготский</a:t>
            </a:r>
            <a:endParaRPr lang="en-US" sz="2800" b="1" dirty="0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rot="10800000" flipH="1">
            <a:off x="572616" y="847205"/>
            <a:ext cx="7848079" cy="7813"/>
          </a:xfrm>
          <a:prstGeom prst="line">
            <a:avLst/>
          </a:prstGeom>
          <a:noFill/>
          <a:ln w="50800">
            <a:solidFill>
              <a:srgbClr val="6A6F7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951" name="Rectangle 7"/>
          <p:cNvSpPr>
            <a:spLocks/>
          </p:cNvSpPr>
          <p:nvPr/>
        </p:nvSpPr>
        <p:spPr bwMode="auto">
          <a:xfrm>
            <a:off x="420812" y="847205"/>
            <a:ext cx="5975077" cy="2532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21457" bIns="0" anchor="ctr"/>
          <a:lstStyle/>
          <a:p>
            <a:pPr algn="l"/>
            <a:r>
              <a:rPr lang="ru-RU" sz="2200" dirty="0">
                <a:solidFill>
                  <a:srgbClr val="4D4D4D"/>
                </a:solidFill>
              </a:rPr>
              <a:t>  Л.С.Выготский: </a:t>
            </a:r>
          </a:p>
          <a:p>
            <a:pPr algn="l"/>
            <a:endParaRPr lang="ru-RU" sz="1400" dirty="0">
              <a:solidFill>
                <a:srgbClr val="4D4D4D"/>
              </a:solidFill>
            </a:endParaRPr>
          </a:p>
          <a:p>
            <a:pPr lvl="1" algn="l"/>
            <a:r>
              <a:rPr lang="ru-RU" sz="2200" dirty="0">
                <a:solidFill>
                  <a:srgbClr val="4D4D4D"/>
                </a:solidFill>
              </a:rPr>
              <a:t>В развитии ребенка то, что должно получиться в конце развития, в результате развития, уже дано в среде с самого начала…</a:t>
            </a:r>
          </a:p>
        </p:txBody>
      </p:sp>
      <p:sp>
        <p:nvSpPr>
          <p:cNvPr id="82953" name="Rectangle 9"/>
          <p:cNvSpPr>
            <a:spLocks/>
          </p:cNvSpPr>
          <p:nvPr/>
        </p:nvSpPr>
        <p:spPr bwMode="auto">
          <a:xfrm>
            <a:off x="420812" y="2922241"/>
            <a:ext cx="8101459" cy="41009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21457" bIns="0" anchor="ctr"/>
          <a:lstStyle/>
          <a:p>
            <a:pPr lvl="1" algn="l"/>
            <a:r>
              <a:rPr lang="ru-RU" sz="2200" dirty="0">
                <a:solidFill>
                  <a:srgbClr val="4D4D4D"/>
                </a:solidFill>
              </a:rPr>
              <a:t>Величайшая особенность детского развития заключается в том, что это развитие совершается в таких условиях взаимодействия со средой, когда идеальная форма, конечная форма… не только существует в среде и соприкасается с ребенком с самого начала, она реально взаимодействует, реально оказывает влияние на первичную форму, на первые шаги детского развития.</a:t>
            </a:r>
          </a:p>
          <a:p>
            <a:pPr lvl="1" algn="r"/>
            <a:endParaRPr lang="ru-RU" dirty="0">
              <a:solidFill>
                <a:srgbClr val="4D4D4D"/>
              </a:solidFill>
            </a:endParaRPr>
          </a:p>
          <a:p>
            <a:pPr algn="r"/>
            <a:r>
              <a:rPr lang="ru-RU" dirty="0">
                <a:solidFill>
                  <a:srgbClr val="4D4D4D"/>
                </a:solidFill>
              </a:rPr>
              <a:t>(Лекции по педологии, Ижевск: </a:t>
            </a:r>
            <a:r>
              <a:rPr lang="ru-RU" dirty="0" err="1">
                <a:solidFill>
                  <a:srgbClr val="4D4D4D"/>
                </a:solidFill>
              </a:rPr>
              <a:t>Изд.Умд.ун-та</a:t>
            </a:r>
            <a:r>
              <a:rPr lang="ru-RU" dirty="0">
                <a:solidFill>
                  <a:srgbClr val="4D4D4D"/>
                </a:solidFill>
              </a:rPr>
              <a:t>, 1996 - стр. 87-88.)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/>
          </p:cNvSpPr>
          <p:nvPr/>
        </p:nvSpPr>
        <p:spPr bwMode="auto">
          <a:xfrm>
            <a:off x="774650" y="1352848"/>
            <a:ext cx="5518547" cy="4861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21457" bIns="0" anchor="ctr"/>
          <a:lstStyle/>
          <a:p>
            <a:pPr algn="l"/>
            <a:r>
              <a:rPr lang="ru-RU" sz="2700" b="1" dirty="0">
                <a:solidFill>
                  <a:srgbClr val="4D4D4D"/>
                </a:solidFill>
              </a:rPr>
              <a:t>Источник развития</a:t>
            </a:r>
            <a:r>
              <a:rPr lang="ru-RU" sz="2700" dirty="0">
                <a:solidFill>
                  <a:srgbClr val="4D4D4D"/>
                </a:solidFill>
              </a:rPr>
              <a:t> – среда</a:t>
            </a:r>
          </a:p>
          <a:p>
            <a:pPr algn="l"/>
            <a:endParaRPr lang="ru-RU" sz="1400" dirty="0">
              <a:solidFill>
                <a:srgbClr val="4D4D4D"/>
              </a:solidFill>
            </a:endParaRPr>
          </a:p>
          <a:p>
            <a:pPr algn="l"/>
            <a:r>
              <a:rPr lang="ru-RU" sz="2700" b="1" dirty="0">
                <a:solidFill>
                  <a:srgbClr val="4D4D4D"/>
                </a:solidFill>
              </a:rPr>
              <a:t>Движущая сила развития</a:t>
            </a:r>
            <a:r>
              <a:rPr lang="ru-RU" sz="2700" dirty="0">
                <a:solidFill>
                  <a:srgbClr val="4D4D4D"/>
                </a:solidFill>
              </a:rPr>
              <a:t> – </a:t>
            </a:r>
          </a:p>
          <a:p>
            <a:pPr lvl="2" algn="l"/>
            <a:r>
              <a:rPr lang="ru-RU" sz="2700" dirty="0">
                <a:solidFill>
                  <a:srgbClr val="4D4D4D"/>
                </a:solidFill>
              </a:rPr>
              <a:t>собственная деятельность ребенка</a:t>
            </a:r>
          </a:p>
          <a:p>
            <a:pPr lvl="2" algn="l"/>
            <a:endParaRPr lang="ru-RU" sz="1400" dirty="0"/>
          </a:p>
          <a:p>
            <a:pPr algn="l"/>
            <a:r>
              <a:rPr lang="ru-RU" sz="2700" b="1" dirty="0"/>
              <a:t>Условия развития</a:t>
            </a:r>
            <a:r>
              <a:rPr lang="ru-RU" sz="2700" dirty="0"/>
              <a:t> – </a:t>
            </a:r>
          </a:p>
          <a:p>
            <a:pPr lvl="2" algn="l"/>
            <a:r>
              <a:rPr lang="ru-RU" sz="2700" dirty="0"/>
              <a:t>воспитание </a:t>
            </a:r>
          </a:p>
          <a:p>
            <a:pPr lvl="2" algn="l"/>
            <a:endParaRPr lang="ru-RU" sz="2700" b="1" dirty="0"/>
          </a:p>
          <a:p>
            <a:pPr algn="l"/>
            <a:r>
              <a:rPr lang="ru-RU" sz="2700" b="1" dirty="0"/>
              <a:t>Предпосылки развития</a:t>
            </a:r>
            <a:r>
              <a:rPr lang="ru-RU" sz="2700" dirty="0"/>
              <a:t> – </a:t>
            </a:r>
          </a:p>
          <a:p>
            <a:pPr lvl="2" algn="l"/>
            <a:r>
              <a:rPr lang="ru-RU" sz="2700" dirty="0"/>
              <a:t>наследственность</a:t>
            </a:r>
            <a:endParaRPr lang="en-US" sz="2700" dirty="0"/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673076" y="390674"/>
            <a:ext cx="8253264" cy="651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1125"/>
              </a:spcBef>
            </a:pPr>
            <a:r>
              <a:rPr lang="ru-RU" sz="2700" b="1" dirty="0"/>
              <a:t>Факторы, обуславливающие детское развитие</a:t>
            </a:r>
            <a:endParaRPr lang="en-US" sz="2700" b="1" dirty="0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 rot="10800000" flipH="1">
            <a:off x="622846" y="999009"/>
            <a:ext cx="7999884" cy="7813"/>
          </a:xfrm>
          <a:prstGeom prst="line">
            <a:avLst/>
          </a:prstGeom>
          <a:noFill/>
          <a:ln w="50800">
            <a:solidFill>
              <a:srgbClr val="6A6F7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5781" name="Rectangle 5"/>
          <p:cNvSpPr>
            <a:spLocks/>
          </p:cNvSpPr>
          <p:nvPr/>
        </p:nvSpPr>
        <p:spPr bwMode="auto">
          <a:xfrm>
            <a:off x="6192738" y="4948163"/>
            <a:ext cx="2379762" cy="455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1125"/>
              </a:spcBef>
            </a:pPr>
            <a:r>
              <a:rPr lang="ru-RU" sz="2200" b="1" dirty="0"/>
              <a:t>Д.Б. Эльконин </a:t>
            </a:r>
            <a:endParaRPr lang="en-US" sz="2200" b="1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192738" y="1606228"/>
            <a:ext cx="2329533" cy="3138785"/>
            <a:chOff x="5411" y="2754"/>
            <a:chExt cx="2087" cy="2812"/>
          </a:xfrm>
        </p:grpSpPr>
        <p:pic>
          <p:nvPicPr>
            <p:cNvPr id="75787" name="Picture 1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1" y="2754"/>
              <a:ext cx="2087" cy="28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5788" name="Picture 12" descr="Эльконин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8" y="2891"/>
              <a:ext cx="1797" cy="25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kumimoji="0" lang="ru-RU" sz="3400" b="1" smtClean="0"/>
              <a:t>Влияние культуры на ребенка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20888"/>
            <a:ext cx="8229600" cy="4137025"/>
          </a:xfrm>
        </p:spPr>
        <p:txBody>
          <a:bodyPr/>
          <a:lstStyle/>
          <a:p>
            <a:pPr marL="0" indent="0">
              <a:buFontTx/>
              <a:buNone/>
            </a:pPr>
            <a:r>
              <a:rPr kumimoji="0" lang="ru-RU" sz="2600" dirty="0" smtClean="0"/>
              <a:t>Главная форма влияния – направленное образование с участием взрослого как транслятора высших форм (идей по Платону)</a:t>
            </a:r>
          </a:p>
          <a:p>
            <a:pPr marL="0" indent="0">
              <a:buFontTx/>
              <a:buNone/>
            </a:pPr>
            <a:r>
              <a:rPr kumimoji="0" lang="ru-RU" sz="2600" dirty="0" smtClean="0"/>
              <a:t>Собираются данные, которые показывают ограниченные возможности детей</a:t>
            </a:r>
          </a:p>
          <a:p>
            <a:pPr marL="0" indent="0">
              <a:buFontTx/>
              <a:buNone/>
            </a:pPr>
            <a:endParaRPr kumimoji="0" lang="ru-RU" sz="2600" dirty="0" smtClean="0"/>
          </a:p>
          <a:p>
            <a:pPr marL="0" indent="0">
              <a:buNone/>
            </a:pPr>
            <a:endParaRPr kumimoji="0" lang="ru-RU" sz="2600" dirty="0" smtClean="0"/>
          </a:p>
          <a:p>
            <a:pPr marL="0" indent="0"/>
            <a:endParaRPr kumimoji="0" lang="ru-RU" sz="2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kumimoji="0" lang="ru-RU" sz="3600" b="1" smtClean="0"/>
              <a:t>Исследования А.Г.Рузской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kumimoji="0" lang="ru-RU" sz="2400" smtClean="0"/>
              <a:t>Детей 3-5 лет учили различать треугольник и четырехугольник с помощью обведения фигур пальцем.</a:t>
            </a:r>
          </a:p>
          <a:p>
            <a:pPr>
              <a:lnSpc>
                <a:spcPct val="90000"/>
              </a:lnSpc>
              <a:buFontTx/>
              <a:buNone/>
            </a:pPr>
            <a:endParaRPr kumimoji="0" lang="ru-RU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kumimoji="0" lang="ru-RU" sz="2400" smtClean="0"/>
              <a:t>В результате обучения «… достигается высшая форма интериоризации перцептивного процесса, когда на основе ранее возникших внешних моделей, многократно сопоставляемых с объектом и корректируемых в соответствии с его особенностями, формируется наконец внутренняя модель – константный перцептивный образ воспринимаемого предмета».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kumimoji="0" lang="ru-RU" sz="2400" smtClean="0"/>
              <a:t>А.В.Запорожец.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r>
              <a:rPr kumimoji="0" lang="ru-RU" sz="3400" b="1" smtClean="0"/>
              <a:t>Исследования Л.А.Венгера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773238"/>
            <a:ext cx="5205413" cy="38163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kumimoji="0" lang="ru-RU" sz="2400" dirty="0" smtClean="0"/>
              <a:t>Дети 1 и 2 года жизни испытывают сложности при сопоставлении формы объекта и формы отверстия. Соответствие между формой объекта и формой отверстия не устанавливается.</a:t>
            </a:r>
          </a:p>
          <a:p>
            <a:pPr>
              <a:lnSpc>
                <a:spcPct val="80000"/>
              </a:lnSpc>
              <a:buFontTx/>
              <a:buNone/>
            </a:pPr>
            <a:endParaRPr kumimoji="0" lang="ru-RU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kumimoji="0" lang="ru-RU" sz="2400" dirty="0" smtClean="0"/>
              <a:t>Должна решаться особая </a:t>
            </a:r>
            <a:r>
              <a:rPr kumimoji="0" lang="ru-RU" sz="2400" dirty="0" err="1" smtClean="0"/>
              <a:t>перцептивная</a:t>
            </a:r>
            <a:r>
              <a:rPr kumimoji="0" lang="ru-RU" sz="2400" dirty="0" smtClean="0"/>
              <a:t> задача отделения формы от других свойств объекта. </a:t>
            </a:r>
          </a:p>
        </p:txBody>
      </p:sp>
      <p:pic>
        <p:nvPicPr>
          <p:cNvPr id="27651" name="Picture 4" descr="ребенок"/>
          <p:cNvPicPr>
            <a:picLocks noChangeAspect="1" noChangeArrowheads="1"/>
          </p:cNvPicPr>
          <p:nvPr/>
        </p:nvPicPr>
        <p:blipFill>
          <a:blip r:embed="rId2"/>
          <a:srcRect l="19913" r="10483"/>
          <a:stretch>
            <a:fillRect/>
          </a:stretch>
        </p:blipFill>
        <p:spPr bwMode="auto">
          <a:xfrm>
            <a:off x="250825" y="1773238"/>
            <a:ext cx="31115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250825" y="5805488"/>
            <a:ext cx="64087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Теория сенсорных эталонов</a:t>
            </a:r>
          </a:p>
        </p:txBody>
      </p:sp>
      <p:pic>
        <p:nvPicPr>
          <p:cNvPr id="6" name="Picture 4" descr="ребенок"/>
          <p:cNvPicPr>
            <a:picLocks noChangeAspect="1" noChangeArrowheads="1"/>
          </p:cNvPicPr>
          <p:nvPr/>
        </p:nvPicPr>
        <p:blipFill>
          <a:blip r:embed="rId2"/>
          <a:srcRect l="19913" r="10483"/>
          <a:stretch>
            <a:fillRect/>
          </a:stretch>
        </p:blipFill>
        <p:spPr bwMode="auto">
          <a:xfrm>
            <a:off x="251520" y="1772816"/>
            <a:ext cx="31115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251520" y="1772816"/>
            <a:ext cx="3168352" cy="3528392"/>
          </a:xfrm>
          <a:prstGeom prst="rect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    А.Н.Леонтьев</a:t>
            </a:r>
            <a:endParaRPr lang="en-GB" dirty="0" smtClean="0"/>
          </a:p>
        </p:txBody>
      </p:sp>
      <p:sp>
        <p:nvSpPr>
          <p:cNvPr id="17411" name="Содержимое 6"/>
          <p:cNvSpPr>
            <a:spLocks noGrp="1"/>
          </p:cNvSpPr>
          <p:nvPr>
            <p:ph idx="1"/>
          </p:nvPr>
        </p:nvSpPr>
        <p:spPr>
          <a:xfrm>
            <a:off x="3563888" y="836712"/>
            <a:ext cx="5111750" cy="5853113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Разработал теорию деятельности, в соответствие с которой психика ребенка имеет структуру деятельности и возникает в практической деятельности. </a:t>
            </a:r>
          </a:p>
          <a:p>
            <a:pPr eaLnBrk="1" hangingPunct="1"/>
            <a:r>
              <a:rPr lang="ru-RU" sz="2000" dirty="0" smtClean="0"/>
              <a:t>Практическая деятельность содержит ориентировочную часть и исполнительскую. </a:t>
            </a:r>
          </a:p>
          <a:p>
            <a:pPr eaLnBrk="1" hangingPunct="1"/>
            <a:r>
              <a:rPr lang="ru-RU" sz="2000" dirty="0" smtClean="0"/>
              <a:t>Психика представляет собой ориентировочную деятельность. Первоначально ориентировочная деятельность слита с практической деятельностью.</a:t>
            </a:r>
          </a:p>
          <a:p>
            <a:pPr eaLnBrk="1" hangingPunct="1"/>
            <a:r>
              <a:rPr lang="ru-RU" sz="2000" dirty="0" smtClean="0"/>
              <a:t>Затем ориентировочная часть деятельности отделяется от исполнительской. </a:t>
            </a:r>
            <a:r>
              <a:rPr lang="ru-RU" sz="2000" dirty="0" err="1" smtClean="0"/>
              <a:t>Впоследствие</a:t>
            </a:r>
            <a:r>
              <a:rPr lang="ru-RU" sz="2000" dirty="0" smtClean="0"/>
              <a:t> </a:t>
            </a:r>
          </a:p>
          <a:p>
            <a:pPr eaLnBrk="1" hangingPunct="1">
              <a:buNone/>
            </a:pPr>
            <a:r>
              <a:rPr lang="ru-RU" sz="2000" dirty="0" smtClean="0"/>
              <a:t>     она </a:t>
            </a:r>
            <a:r>
              <a:rPr lang="ru-RU" sz="2000" dirty="0" err="1" smtClean="0"/>
              <a:t>интериоризируется</a:t>
            </a:r>
            <a:r>
              <a:rPr lang="ru-RU" sz="2000" dirty="0" smtClean="0"/>
              <a:t>.  </a:t>
            </a:r>
          </a:p>
        </p:txBody>
      </p:sp>
      <p:sp>
        <p:nvSpPr>
          <p:cNvPr id="17412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8598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3024187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kumimoji="0" lang="ru-RU" sz="3400" b="1" dirty="0" smtClean="0"/>
              <a:t>Возможности ребенка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0" indent="0">
              <a:buFontTx/>
              <a:buNone/>
            </a:pPr>
            <a:endParaRPr kumimoji="0" lang="ru-RU" sz="2600" dirty="0" smtClean="0"/>
          </a:p>
          <a:p>
            <a:pPr marL="0" indent="0">
              <a:buFontTx/>
              <a:buNone/>
            </a:pPr>
            <a:r>
              <a:rPr kumimoji="0" lang="ru-RU" sz="2600" dirty="0" smtClean="0"/>
              <a:t>Большая группа данных показывает сравнительно высокую эффективность ребенка при решении задач в возрасте, когда традиционные формы образования еще не действуют. </a:t>
            </a:r>
          </a:p>
          <a:p>
            <a:pPr marL="0" indent="0"/>
            <a:endParaRPr kumimoji="0" lang="ru-RU" sz="2600" dirty="0" smtClean="0"/>
          </a:p>
          <a:p>
            <a:pPr marL="0" indent="0"/>
            <a:endParaRPr kumimoji="0" lang="ru-RU" sz="26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5972</TotalTime>
  <Words>835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Этика в области образования детей младшего возраста</vt:lpstr>
      <vt:lpstr>Философия Платона</vt:lpstr>
      <vt:lpstr>Презентация PowerPoint</vt:lpstr>
      <vt:lpstr>Презентация PowerPoint</vt:lpstr>
      <vt:lpstr>Влияние культуры на ребенка</vt:lpstr>
      <vt:lpstr>Исследования А.Г.Рузской</vt:lpstr>
      <vt:lpstr>Исследования Л.А.Венгера</vt:lpstr>
      <vt:lpstr>     А.Н.Леонтьев</vt:lpstr>
      <vt:lpstr>Возможности ребенка</vt:lpstr>
      <vt:lpstr>Эксперименты А.Д.Каспер</vt:lpstr>
      <vt:lpstr>Подражание у новорожденных</vt:lpstr>
      <vt:lpstr>Презентация PowerPoint</vt:lpstr>
      <vt:lpstr>Две формы репрезентации</vt:lpstr>
      <vt:lpstr>Два подхода к пониманию игры</vt:lpstr>
      <vt:lpstr>Презентация PowerPoint</vt:lpstr>
      <vt:lpstr> Две точки зрения на детское развитие</vt:lpstr>
      <vt:lpstr>Этический кодекс (European early years education research association (EECERA)</vt:lpstr>
      <vt:lpstr>Исследование Кайли Смит, профессора Мельбурнского университета (Австралия)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Ольга Стогний</cp:lastModifiedBy>
  <cp:revision>791</cp:revision>
  <dcterms:created xsi:type="dcterms:W3CDTF">2010-05-23T14:28:12Z</dcterms:created>
  <dcterms:modified xsi:type="dcterms:W3CDTF">2016-03-22T13:39:59Z</dcterms:modified>
</cp:coreProperties>
</file>