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</p:sldIdLst>
  <p:sldSz cx="13439775" cy="7559675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564" y="-102"/>
      </p:cViewPr>
      <p:guideLst>
        <p:guide orient="horz" pos="2381"/>
        <p:guide pos="423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71760" y="1768680"/>
            <a:ext cx="120952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71760" y="4058640"/>
            <a:ext cx="120952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71760" y="4058640"/>
            <a:ext cx="590220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869520" y="4058640"/>
            <a:ext cx="590220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71760" y="1768680"/>
            <a:ext cx="38944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761360" y="1768680"/>
            <a:ext cx="38944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850960" y="1768680"/>
            <a:ext cx="38944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71760" y="4058640"/>
            <a:ext cx="38944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761360" y="4058640"/>
            <a:ext cx="38944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850960" y="4058640"/>
            <a:ext cx="38944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71760" y="1768680"/>
            <a:ext cx="1209528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71760" y="1768680"/>
            <a:ext cx="1209528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71760" y="1768680"/>
            <a:ext cx="590220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869520" y="1768680"/>
            <a:ext cx="590220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71760" y="301320"/>
            <a:ext cx="12095280" cy="585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869520" y="1768680"/>
            <a:ext cx="590220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671760" y="4058640"/>
            <a:ext cx="590220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71760" y="1768680"/>
            <a:ext cx="1209528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71760" y="1768680"/>
            <a:ext cx="590220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869520" y="4058640"/>
            <a:ext cx="590220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671760" y="4058640"/>
            <a:ext cx="120952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71760" y="1768680"/>
            <a:ext cx="120952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71760" y="4058640"/>
            <a:ext cx="120952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671760" y="4058640"/>
            <a:ext cx="590220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6869520" y="4058640"/>
            <a:ext cx="590220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671760" y="1768680"/>
            <a:ext cx="38944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761360" y="1768680"/>
            <a:ext cx="38944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8850960" y="1768680"/>
            <a:ext cx="38944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671760" y="4058640"/>
            <a:ext cx="38944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761360" y="4058640"/>
            <a:ext cx="38944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8850960" y="4058640"/>
            <a:ext cx="38944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subTitle"/>
          </p:nvPr>
        </p:nvSpPr>
        <p:spPr>
          <a:xfrm>
            <a:off x="671760" y="1768680"/>
            <a:ext cx="1209528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671760" y="1768680"/>
            <a:ext cx="1209528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/>
          </p:nvPr>
        </p:nvSpPr>
        <p:spPr>
          <a:xfrm>
            <a:off x="671760" y="1768680"/>
            <a:ext cx="590220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/>
          </p:nvPr>
        </p:nvSpPr>
        <p:spPr>
          <a:xfrm>
            <a:off x="6869520" y="1768680"/>
            <a:ext cx="590220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71760" y="1768680"/>
            <a:ext cx="1209528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subTitle"/>
          </p:nvPr>
        </p:nvSpPr>
        <p:spPr>
          <a:xfrm>
            <a:off x="671760" y="301320"/>
            <a:ext cx="12095280" cy="585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/>
          </p:nvPr>
        </p:nvSpPr>
        <p:spPr>
          <a:xfrm>
            <a:off x="6869520" y="1768680"/>
            <a:ext cx="590220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/>
          </p:nvPr>
        </p:nvSpPr>
        <p:spPr>
          <a:xfrm>
            <a:off x="671760" y="4058640"/>
            <a:ext cx="590220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671760" y="1768680"/>
            <a:ext cx="590220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/>
          </p:nvPr>
        </p:nvSpPr>
        <p:spPr>
          <a:xfrm>
            <a:off x="6869520" y="4058640"/>
            <a:ext cx="590220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/>
          </p:nvPr>
        </p:nvSpPr>
        <p:spPr>
          <a:xfrm>
            <a:off x="671760" y="4058640"/>
            <a:ext cx="120952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/>
          </p:nvPr>
        </p:nvSpPr>
        <p:spPr>
          <a:xfrm>
            <a:off x="671760" y="1768680"/>
            <a:ext cx="120952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/>
          </p:nvPr>
        </p:nvSpPr>
        <p:spPr>
          <a:xfrm>
            <a:off x="671760" y="4058640"/>
            <a:ext cx="120952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/>
          </p:nvPr>
        </p:nvSpPr>
        <p:spPr>
          <a:xfrm>
            <a:off x="671760" y="4058640"/>
            <a:ext cx="590220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5"/>
          <p:cNvSpPr>
            <a:spLocks noGrp="1"/>
          </p:cNvSpPr>
          <p:nvPr>
            <p:ph/>
          </p:nvPr>
        </p:nvSpPr>
        <p:spPr>
          <a:xfrm>
            <a:off x="6869520" y="4058640"/>
            <a:ext cx="590220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/>
          </p:nvPr>
        </p:nvSpPr>
        <p:spPr>
          <a:xfrm>
            <a:off x="671760" y="1768680"/>
            <a:ext cx="38944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/>
          </p:nvPr>
        </p:nvSpPr>
        <p:spPr>
          <a:xfrm>
            <a:off x="4761360" y="1768680"/>
            <a:ext cx="38944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4"/>
          <p:cNvSpPr>
            <a:spLocks noGrp="1"/>
          </p:cNvSpPr>
          <p:nvPr>
            <p:ph/>
          </p:nvPr>
        </p:nvSpPr>
        <p:spPr>
          <a:xfrm>
            <a:off x="8850960" y="1768680"/>
            <a:ext cx="38944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5"/>
          <p:cNvSpPr>
            <a:spLocks noGrp="1"/>
          </p:cNvSpPr>
          <p:nvPr>
            <p:ph/>
          </p:nvPr>
        </p:nvSpPr>
        <p:spPr>
          <a:xfrm>
            <a:off x="671760" y="4058640"/>
            <a:ext cx="38944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6"/>
          <p:cNvSpPr>
            <a:spLocks noGrp="1"/>
          </p:cNvSpPr>
          <p:nvPr>
            <p:ph/>
          </p:nvPr>
        </p:nvSpPr>
        <p:spPr>
          <a:xfrm>
            <a:off x="4761360" y="4058640"/>
            <a:ext cx="38944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7"/>
          <p:cNvSpPr>
            <a:spLocks noGrp="1"/>
          </p:cNvSpPr>
          <p:nvPr>
            <p:ph/>
          </p:nvPr>
        </p:nvSpPr>
        <p:spPr>
          <a:xfrm>
            <a:off x="8850960" y="4058640"/>
            <a:ext cx="38944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71760" y="1768680"/>
            <a:ext cx="590220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869520" y="1768680"/>
            <a:ext cx="590220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71760" y="301320"/>
            <a:ext cx="12095280" cy="585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869520" y="1768680"/>
            <a:ext cx="590220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71760" y="4058640"/>
            <a:ext cx="590220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71760" y="1768680"/>
            <a:ext cx="590220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869520" y="4058640"/>
            <a:ext cx="590220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71760" y="4058640"/>
            <a:ext cx="12095280" cy="209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hdphoto2.wdp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microsoft.com/office/2007/relationships/hdphoto" Target="../media/hdphoto2.wdp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hdphoto2.wdp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/>
          <p:cNvSpPr/>
          <p:nvPr/>
        </p:nvSpPr>
        <p:spPr>
          <a:xfrm>
            <a:off x="12618720" y="6980400"/>
            <a:ext cx="577080" cy="407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>
              <a:lnSpc>
                <a:spcPts val="2500"/>
              </a:lnSpc>
            </a:pPr>
            <a:fld id="{FCF41FFF-D376-4667-9AFB-24A5F04914A2}" type="slidenum">
              <a:rPr lang="ru-RU" sz="1200" b="1" strike="noStrike" spc="-1">
                <a:solidFill>
                  <a:srgbClr val="A6A6A6"/>
                </a:solidFill>
                <a:latin typeface="Montserrat"/>
                <a:ea typeface="DejaVu Sans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Рисунок 1"/>
          <p:cNvPicPr/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33000" contrast="20000"/>
                    </a14:imgEffect>
                  </a14:imgLayer>
                </a14:imgProps>
              </a:ext>
            </a:extLst>
          </a:blip>
          <a:srcRect l="12916" t="3" b="12916"/>
          <a:stretch/>
        </p:blipFill>
        <p:spPr>
          <a:xfrm>
            <a:off x="0" y="0"/>
            <a:ext cx="13438440" cy="7558560"/>
          </a:xfrm>
          <a:prstGeom prst="rect">
            <a:avLst/>
          </a:prstGeom>
          <a:ln w="0">
            <a:noFill/>
          </a:ln>
        </p:spPr>
      </p:pic>
      <p:pic>
        <p:nvPicPr>
          <p:cNvPr id="2" name="Рисунок 4"/>
          <p:cNvPicPr/>
          <p:nvPr/>
        </p:nvPicPr>
        <p:blipFill>
          <a:blip r:embed="rId16"/>
          <a:stretch/>
        </p:blipFill>
        <p:spPr>
          <a:xfrm>
            <a:off x="10039320" y="755640"/>
            <a:ext cx="2563560" cy="230328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ru-RU" sz="44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4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1209528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6"/>
          <p:cNvSpPr/>
          <p:nvPr/>
        </p:nvSpPr>
        <p:spPr>
          <a:xfrm>
            <a:off x="12618720" y="6980400"/>
            <a:ext cx="577080" cy="407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>
              <a:lnSpc>
                <a:spcPts val="2500"/>
              </a:lnSpc>
            </a:pPr>
            <a:fld id="{D11475CF-3182-4A23-A131-7213CB951420}" type="slidenum">
              <a:rPr lang="ru-RU" sz="1200" b="1" strike="noStrike" spc="-1">
                <a:solidFill>
                  <a:srgbClr val="A6A6A6"/>
                </a:solidFill>
                <a:latin typeface="Montserrat"/>
                <a:ea typeface="DejaVu Sans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2" name="Рисунок 2"/>
          <p:cNvPicPr/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7000" contrast="11000"/>
                    </a14:imgEffect>
                  </a14:imgLayer>
                </a14:imgProps>
              </a:ext>
            </a:extLst>
          </a:blip>
          <a:srcRect l="16245" t="7135" r="16778" b="25892"/>
          <a:stretch/>
        </p:blipFill>
        <p:spPr>
          <a:xfrm>
            <a:off x="0" y="-30240"/>
            <a:ext cx="13438800" cy="7588800"/>
          </a:xfrm>
          <a:prstGeom prst="rect">
            <a:avLst/>
          </a:prstGeom>
          <a:ln w="0">
            <a:noFill/>
          </a:ln>
        </p:spPr>
      </p:pic>
      <p:pic>
        <p:nvPicPr>
          <p:cNvPr id="43" name="Рисунок 3"/>
          <p:cNvPicPr/>
          <p:nvPr/>
        </p:nvPicPr>
        <p:blipFill>
          <a:blip r:embed="rId16"/>
          <a:srcRect r="68439" b="-17107"/>
          <a:stretch/>
        </p:blipFill>
        <p:spPr>
          <a:xfrm>
            <a:off x="12534480" y="215280"/>
            <a:ext cx="737280" cy="646920"/>
          </a:xfrm>
          <a:prstGeom prst="rect">
            <a:avLst/>
          </a:prstGeom>
          <a:ln w="0">
            <a:noFill/>
          </a:ln>
        </p:spPr>
      </p:pic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ru-RU" sz="44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1209528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Box 6"/>
          <p:cNvSpPr/>
          <p:nvPr/>
        </p:nvSpPr>
        <p:spPr>
          <a:xfrm>
            <a:off x="12618720" y="6980400"/>
            <a:ext cx="577080" cy="407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>
              <a:lnSpc>
                <a:spcPts val="2500"/>
              </a:lnSpc>
            </a:pPr>
            <a:fld id="{59952919-31B5-4E38-A7B5-422EACC707B0}" type="slidenum">
              <a:rPr lang="ru-RU" sz="1200" b="1" strike="noStrike" spc="-1">
                <a:solidFill>
                  <a:srgbClr val="A6A6A6"/>
                </a:solidFill>
                <a:latin typeface="Montserrat"/>
                <a:ea typeface="DejaVu Sans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3" name="Группа 7"/>
          <p:cNvGrpSpPr/>
          <p:nvPr/>
        </p:nvGrpSpPr>
        <p:grpSpPr>
          <a:xfrm>
            <a:off x="0" y="0"/>
            <a:ext cx="13438800" cy="7558560"/>
            <a:chOff x="0" y="0"/>
            <a:chExt cx="13438800" cy="7558560"/>
          </a:xfrm>
        </p:grpSpPr>
        <p:pic>
          <p:nvPicPr>
            <p:cNvPr id="84" name="Рисунок 8"/>
            <p:cNvPicPr/>
            <p:nvPr/>
          </p:nvPicPr>
          <p:blipFill>
            <a:blip r:embed="rId14"/>
            <a:srcRect l="10227" t="14191" r="18348" b="45043"/>
            <a:stretch/>
          </p:blipFill>
          <p:spPr>
            <a:xfrm>
              <a:off x="0" y="0"/>
              <a:ext cx="13438800" cy="7558560"/>
            </a:xfrm>
            <a:prstGeom prst="rect">
              <a:avLst/>
            </a:prstGeom>
            <a:ln w="0">
              <a:noFill/>
            </a:ln>
            <a:effectLst>
              <a:reflection endPos="0" dir="5400000" sy="-100000" algn="bl" rotWithShape="0"/>
            </a:effectLst>
          </p:spPr>
        </p:pic>
        <p:sp>
          <p:nvSpPr>
            <p:cNvPr id="85" name="Прямоугольник 9"/>
            <p:cNvSpPr/>
            <p:nvPr/>
          </p:nvSpPr>
          <p:spPr>
            <a:xfrm>
              <a:off x="0" y="0"/>
              <a:ext cx="13438800" cy="7558560"/>
            </a:xfrm>
            <a:prstGeom prst="rect">
              <a:avLst/>
            </a:prstGeom>
            <a:gradFill rotWithShape="0">
              <a:gsLst>
                <a:gs pos="1000">
                  <a:srgbClr val="FFFFFF">
                    <a:alpha val="47058"/>
                  </a:srgbClr>
                </a:gs>
                <a:gs pos="100000">
                  <a:srgbClr val="FFFFFF"/>
                </a:gs>
              </a:gsLst>
              <a:lin ang="174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ru-RU" sz="1150" b="0" u="sng" strike="noStrike" spc="-1">
                <a:solidFill>
                  <a:schemeClr val="lt1"/>
                </a:solidFill>
                <a:uFillTx/>
                <a:latin typeface="Calibri"/>
                <a:ea typeface="DejaVu Sans"/>
              </a:endParaRPr>
            </a:p>
          </p:txBody>
        </p:sp>
      </p:grpSp>
      <p:pic>
        <p:nvPicPr>
          <p:cNvPr id="86" name="Рисунок 10"/>
          <p:cNvPicPr/>
          <p:nvPr/>
        </p:nvPicPr>
        <p:blipFill>
          <a:blip r:embed="rId15"/>
          <a:srcRect r="68439" b="-17107"/>
          <a:stretch/>
        </p:blipFill>
        <p:spPr>
          <a:xfrm>
            <a:off x="12534480" y="215280"/>
            <a:ext cx="737280" cy="646920"/>
          </a:xfrm>
          <a:prstGeom prst="rect">
            <a:avLst/>
          </a:prstGeom>
          <a:ln w="0">
            <a:noFill/>
          </a:ln>
        </p:spPr>
      </p:pic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ru-RU" sz="44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12095280" cy="438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11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10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11" Type="http://schemas.openxmlformats.org/officeDocument/2006/relationships/image" Target="../media/image44.png"/><Relationship Id="rId5" Type="http://schemas.openxmlformats.org/officeDocument/2006/relationships/image" Target="../media/image13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12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gif"/><Relationship Id="rId4" Type="http://schemas.openxmlformats.org/officeDocument/2006/relationships/image" Target="../media/image12.png"/><Relationship Id="rId9" Type="http://schemas.openxmlformats.org/officeDocument/2006/relationships/image" Target="../media/image1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1.png"/><Relationship Id="rId7" Type="http://schemas.openxmlformats.org/officeDocument/2006/relationships/image" Target="../media/image2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png"/><Relationship Id="rId3" Type="http://schemas.openxmlformats.org/officeDocument/2006/relationships/image" Target="../media/image20.pn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3.png"/><Relationship Id="rId11" Type="http://schemas.openxmlformats.org/officeDocument/2006/relationships/image" Target="../media/image32.jpeg"/><Relationship Id="rId5" Type="http://schemas.openxmlformats.org/officeDocument/2006/relationships/image" Target="../media/image22.png"/><Relationship Id="rId10" Type="http://schemas.openxmlformats.org/officeDocument/2006/relationships/image" Target="../media/image31.jpeg"/><Relationship Id="rId4" Type="http://schemas.openxmlformats.org/officeDocument/2006/relationships/image" Target="../media/image21.png"/><Relationship Id="rId9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1.png"/><Relationship Id="rId7" Type="http://schemas.openxmlformats.org/officeDocument/2006/relationships/image" Target="../media/image3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0.png"/><Relationship Id="rId7" Type="http://schemas.openxmlformats.org/officeDocument/2006/relationships/image" Target="../media/image38.w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8"/>
          <p:cNvSpPr/>
          <p:nvPr/>
        </p:nvSpPr>
        <p:spPr>
          <a:xfrm>
            <a:off x="770040" y="1795680"/>
            <a:ext cx="9169200" cy="1279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72">
                <a:solidFill>
                  <a:srgbClr val="FFFFFF"/>
                </a:solidFill>
                <a:latin typeface="Tahoma"/>
                <a:ea typeface="Tahoma"/>
              </a:rPr>
              <a:t>КОНЦЕПТУАЛЬНЫЕ ОСНОВЫ 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1" strike="noStrike" spc="72">
                <a:solidFill>
                  <a:srgbClr val="FFFFFF"/>
                </a:solidFill>
                <a:latin typeface="Tahoma"/>
                <a:ea typeface="Tahoma"/>
              </a:rPr>
              <a:t>РЕАЛИЗАЦИИ ГОСУДАРСТВЕННОЙ ПОЛИТИКИ</a:t>
            </a:r>
            <a:r>
              <a:rPr sz="2800"/>
              <a:t/>
            </a:r>
            <a:br>
              <a:rPr sz="2800"/>
            </a:br>
            <a:r>
              <a:rPr lang="ru-RU" sz="2800" b="1" strike="noStrike" spc="72">
                <a:solidFill>
                  <a:srgbClr val="FFFFFF"/>
                </a:solidFill>
                <a:latin typeface="Tahoma"/>
                <a:ea typeface="Tahoma"/>
              </a:rPr>
              <a:t>В СФЕРЕ ДОШКОЛЬНОГО ОБРАЗОВАНИЯ 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TextBox 8"/>
          <p:cNvSpPr/>
          <p:nvPr/>
        </p:nvSpPr>
        <p:spPr>
          <a:xfrm>
            <a:off x="1020960" y="5696640"/>
            <a:ext cx="7221960" cy="36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0" strike="noStrike" spc="72">
                <a:solidFill>
                  <a:srgbClr val="FFFFFF"/>
                </a:solidFill>
                <a:latin typeface="Tahoma"/>
                <a:ea typeface="Tahoma"/>
              </a:rPr>
              <a:t>ЕДИНОЕ ОБРАЗОВАТЕЛЬНОЕ ПРОСТРАНСТВО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27" name="Прямая соединительная линия 8"/>
          <p:cNvCxnSpPr/>
          <p:nvPr/>
        </p:nvCxnSpPr>
        <p:spPr>
          <a:xfrm>
            <a:off x="1020960" y="5504040"/>
            <a:ext cx="4904640" cy="1080"/>
          </a:xfrm>
          <a:prstGeom prst="straightConnector1">
            <a:avLst/>
          </a:prstGeom>
          <a:ln w="28575">
            <a:solidFill>
              <a:srgbClr val="D9D9D9"/>
            </a:solidFill>
            <a:round/>
          </a:ln>
        </p:spPr>
      </p:cxnSp>
      <p:grpSp>
        <p:nvGrpSpPr>
          <p:cNvPr id="128" name="Группа 10"/>
          <p:cNvGrpSpPr/>
          <p:nvPr/>
        </p:nvGrpSpPr>
        <p:grpSpPr>
          <a:xfrm>
            <a:off x="770040" y="397440"/>
            <a:ext cx="7167960" cy="724680"/>
            <a:chOff x="770040" y="397440"/>
            <a:chExt cx="7167960" cy="724680"/>
          </a:xfrm>
        </p:grpSpPr>
        <p:grpSp>
          <p:nvGrpSpPr>
            <p:cNvPr id="129" name="Группа 5"/>
            <p:cNvGrpSpPr/>
            <p:nvPr/>
          </p:nvGrpSpPr>
          <p:grpSpPr>
            <a:xfrm>
              <a:off x="770040" y="397440"/>
              <a:ext cx="5329440" cy="724680"/>
              <a:chOff x="770040" y="397440"/>
              <a:chExt cx="5329440" cy="724680"/>
            </a:xfrm>
          </p:grpSpPr>
          <p:pic>
            <p:nvPicPr>
              <p:cNvPr id="130" name="Рисунок 1"/>
              <p:cNvPicPr/>
              <p:nvPr/>
            </p:nvPicPr>
            <p:blipFill>
              <a:blip r:embed="rId2"/>
              <a:stretch/>
            </p:blipFill>
            <p:spPr>
              <a:xfrm>
                <a:off x="770040" y="441360"/>
                <a:ext cx="865440" cy="48060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31" name="Рисунок 2"/>
              <p:cNvPicPr/>
              <p:nvPr/>
            </p:nvPicPr>
            <p:blipFill>
              <a:blip r:embed="rId3"/>
              <a:stretch/>
            </p:blipFill>
            <p:spPr>
              <a:xfrm>
                <a:off x="2080080" y="527760"/>
                <a:ext cx="1272240" cy="30780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32" name="Рисунок 3"/>
              <p:cNvPicPr/>
              <p:nvPr/>
            </p:nvPicPr>
            <p:blipFill>
              <a:blip r:embed="rId4"/>
              <a:stretch/>
            </p:blipFill>
            <p:spPr>
              <a:xfrm>
                <a:off x="3801960" y="397440"/>
                <a:ext cx="721080" cy="72468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33" name="Рисунок 4"/>
              <p:cNvPicPr/>
              <p:nvPr/>
            </p:nvPicPr>
            <p:blipFill>
              <a:blip r:embed="rId5"/>
              <a:stretch/>
            </p:blipFill>
            <p:spPr>
              <a:xfrm>
                <a:off x="5041440" y="468000"/>
                <a:ext cx="1058040" cy="395280"/>
              </a:xfrm>
              <a:prstGeom prst="rect">
                <a:avLst/>
              </a:prstGeom>
              <a:ln w="0">
                <a:noFill/>
              </a:ln>
            </p:spPr>
          </p:pic>
        </p:grpSp>
        <p:pic>
          <p:nvPicPr>
            <p:cNvPr id="134" name="Picture 2" descr="G:\Olga\Olga\_!!работа\_РАО коррекц\_Съезд\2023\россия б.png"/>
            <p:cNvPicPr/>
            <p:nvPr/>
          </p:nvPicPr>
          <p:blipFill>
            <a:blip r:embed="rId6"/>
            <a:stretch/>
          </p:blipFill>
          <p:spPr>
            <a:xfrm>
              <a:off x="6460560" y="538560"/>
              <a:ext cx="1477440" cy="253800"/>
            </a:xfrm>
            <a:prstGeom prst="rect">
              <a:avLst/>
            </a:prstGeom>
            <a:ln w="0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5" name="Группа 1"/>
          <p:cNvGrpSpPr/>
          <p:nvPr/>
        </p:nvGrpSpPr>
        <p:grpSpPr>
          <a:xfrm>
            <a:off x="725760" y="183600"/>
            <a:ext cx="7203240" cy="775800"/>
            <a:chOff x="725760" y="183600"/>
            <a:chExt cx="7203240" cy="775800"/>
          </a:xfrm>
        </p:grpSpPr>
        <p:pic>
          <p:nvPicPr>
            <p:cNvPr id="336" name="Рисунок 11"/>
            <p:cNvPicPr/>
            <p:nvPr/>
          </p:nvPicPr>
          <p:blipFill>
            <a:blip r:embed="rId2"/>
            <a:stretch/>
          </p:blipFill>
          <p:spPr>
            <a:xfrm>
              <a:off x="725760" y="293760"/>
              <a:ext cx="926640" cy="5144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37" name="Рисунок 12"/>
            <p:cNvPicPr/>
            <p:nvPr/>
          </p:nvPicPr>
          <p:blipFill>
            <a:blip r:embed="rId3"/>
            <a:stretch/>
          </p:blipFill>
          <p:spPr>
            <a:xfrm>
              <a:off x="2585520" y="406800"/>
              <a:ext cx="1362240" cy="3294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38" name="Рисунок 13"/>
            <p:cNvPicPr/>
            <p:nvPr/>
          </p:nvPicPr>
          <p:blipFill>
            <a:blip r:embed="rId4"/>
            <a:stretch/>
          </p:blipFill>
          <p:spPr>
            <a:xfrm>
              <a:off x="4934880" y="183600"/>
              <a:ext cx="771840" cy="7758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39" name="Рисунок 15"/>
            <p:cNvPicPr/>
            <p:nvPr/>
          </p:nvPicPr>
          <p:blipFill>
            <a:blip r:embed="rId5"/>
            <a:stretch/>
          </p:blipFill>
          <p:spPr>
            <a:xfrm>
              <a:off x="6796080" y="359640"/>
              <a:ext cx="1132920" cy="42336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340" name="Picture 2" descr="G:\Olga\Olga\_!!работа\_РАО коррекц\_Съезд\2023\россия б.png"/>
          <p:cNvPicPr/>
          <p:nvPr/>
        </p:nvPicPr>
        <p:blipFill>
          <a:blip r:embed="rId6"/>
          <a:stretch/>
        </p:blipFill>
        <p:spPr>
          <a:xfrm>
            <a:off x="8701200" y="427320"/>
            <a:ext cx="1675440" cy="288000"/>
          </a:xfrm>
          <a:prstGeom prst="rect">
            <a:avLst/>
          </a:prstGeom>
          <a:ln w="0">
            <a:noFill/>
          </a:ln>
        </p:spPr>
      </p:pic>
      <p:sp>
        <p:nvSpPr>
          <p:cNvPr id="341" name="Google Shape;68;p14"/>
          <p:cNvSpPr/>
          <p:nvPr/>
        </p:nvSpPr>
        <p:spPr>
          <a:xfrm>
            <a:off x="1192320" y="2139840"/>
            <a:ext cx="5272920" cy="730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122040" rIns="122040" bIns="12204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Montserrat"/>
              </a:rPr>
              <a:t>стратегическое управление дошкольной образовательной организации</a:t>
            </a:r>
            <a:endParaRPr lang="ru-RU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2" name="Google Shape;68;p 1"/>
          <p:cNvSpPr/>
          <p:nvPr/>
        </p:nvSpPr>
        <p:spPr>
          <a:xfrm>
            <a:off x="1288080" y="3024360"/>
            <a:ext cx="5076000" cy="973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122040" rIns="122040" bIns="12204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Montserrat"/>
              </a:rPr>
              <a:t>региональная специфика реализации образовательной программы дошкольного образования</a:t>
            </a:r>
            <a:endParaRPr lang="ru-RU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3" name="Google Shape;68;p 2"/>
          <p:cNvSpPr/>
          <p:nvPr/>
        </p:nvSpPr>
        <p:spPr>
          <a:xfrm>
            <a:off x="1291320" y="4086720"/>
            <a:ext cx="5270040" cy="730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122040" rIns="122040" bIns="12204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Montserrat"/>
              </a:rPr>
              <a:t>опережающие исследовательские программы детского развития</a:t>
            </a:r>
            <a:endParaRPr lang="ru-RU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4" name="Google Shape;68;p 3"/>
          <p:cNvSpPr/>
          <p:nvPr/>
        </p:nvSpPr>
        <p:spPr>
          <a:xfrm>
            <a:off x="1192320" y="4825800"/>
            <a:ext cx="5270040" cy="973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122040" rIns="122040" bIns="12204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Montserrat"/>
              </a:rPr>
              <a:t>оценка качества дошкольного образования в организации, реализующей программы дошкольного образования </a:t>
            </a:r>
            <a:endParaRPr lang="ru-RU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5" name="Google Shape;68;p 4"/>
          <p:cNvSpPr/>
          <p:nvPr/>
        </p:nvSpPr>
        <p:spPr>
          <a:xfrm>
            <a:off x="1189440" y="6023160"/>
            <a:ext cx="5270040" cy="730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122040" rIns="122040" bIns="12204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Montserrat"/>
              </a:rPr>
              <a:t>реализация развивающего взаимодействия </a:t>
            </a:r>
            <a:endParaRPr lang="ru-RU" sz="1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Montserrat"/>
              </a:rPr>
              <a:t>педагог-родитель-ребенок</a:t>
            </a:r>
            <a:endParaRPr lang="ru-RU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6" name="Google Shape;68;p 5"/>
          <p:cNvSpPr/>
          <p:nvPr/>
        </p:nvSpPr>
        <p:spPr>
          <a:xfrm>
            <a:off x="8016120" y="5761080"/>
            <a:ext cx="5012280" cy="730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122040" rIns="122040" bIns="12204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Montserrat"/>
              </a:rPr>
              <a:t>экспертная деятельность (программные элементы и продукты, включая цифровые)</a:t>
            </a:r>
            <a:endParaRPr lang="ru-RU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7" name="Google Shape;68;p 6"/>
          <p:cNvSpPr/>
          <p:nvPr/>
        </p:nvSpPr>
        <p:spPr>
          <a:xfrm>
            <a:off x="7929720" y="4543920"/>
            <a:ext cx="4929840" cy="730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122040" rIns="122040" bIns="12204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Montserrat"/>
              </a:rPr>
              <a:t>психолого-педагогическое сопровождение детей с особыми образовательными потребностями</a:t>
            </a:r>
            <a:endParaRPr lang="ru-RU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8" name="Google Shape;68;p 7"/>
          <p:cNvSpPr/>
          <p:nvPr/>
        </p:nvSpPr>
        <p:spPr>
          <a:xfrm>
            <a:off x="7929720" y="3338640"/>
            <a:ext cx="4929840" cy="730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122040" rIns="122040" bIns="12204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Montserrat"/>
              </a:rPr>
              <a:t>организационно-методическое сопровождение педагогов</a:t>
            </a:r>
            <a:endParaRPr lang="ru-RU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9" name="Google Shape;68;p 8"/>
          <p:cNvSpPr/>
          <p:nvPr/>
        </p:nvSpPr>
        <p:spPr>
          <a:xfrm>
            <a:off x="7872840" y="2235600"/>
            <a:ext cx="4933080" cy="730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122040" rIns="122040" bIns="12204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Montserrat"/>
              </a:rPr>
              <a:t>проектирование и организация образовательной среды</a:t>
            </a:r>
            <a:endParaRPr lang="ru-RU" sz="1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0" name="Рисунок 51"/>
          <p:cNvPicPr/>
          <p:nvPr/>
        </p:nvPicPr>
        <p:blipFill>
          <a:blip r:embed="rId7"/>
          <a:stretch/>
        </p:blipFill>
        <p:spPr>
          <a:xfrm>
            <a:off x="547920" y="2217960"/>
            <a:ext cx="569520" cy="581400"/>
          </a:xfrm>
          <a:prstGeom prst="rect">
            <a:avLst/>
          </a:prstGeom>
          <a:ln w="0">
            <a:noFill/>
          </a:ln>
        </p:spPr>
      </p:pic>
      <p:pic>
        <p:nvPicPr>
          <p:cNvPr id="351" name="Рисунок 52"/>
          <p:cNvPicPr/>
          <p:nvPr/>
        </p:nvPicPr>
        <p:blipFill>
          <a:blip r:embed="rId8"/>
          <a:stretch/>
        </p:blipFill>
        <p:spPr>
          <a:xfrm>
            <a:off x="541800" y="3123000"/>
            <a:ext cx="581760" cy="594000"/>
          </a:xfrm>
          <a:prstGeom prst="rect">
            <a:avLst/>
          </a:prstGeom>
          <a:ln w="0">
            <a:noFill/>
          </a:ln>
        </p:spPr>
      </p:pic>
      <p:pic>
        <p:nvPicPr>
          <p:cNvPr id="352" name="Рисунок 53"/>
          <p:cNvPicPr/>
          <p:nvPr/>
        </p:nvPicPr>
        <p:blipFill>
          <a:blip r:embed="rId9"/>
          <a:stretch/>
        </p:blipFill>
        <p:spPr>
          <a:xfrm>
            <a:off x="540000" y="5018760"/>
            <a:ext cx="585000" cy="597600"/>
          </a:xfrm>
          <a:prstGeom prst="rect">
            <a:avLst/>
          </a:prstGeom>
          <a:ln w="0">
            <a:noFill/>
          </a:ln>
        </p:spPr>
      </p:pic>
      <p:pic>
        <p:nvPicPr>
          <p:cNvPr id="353" name="Picture 11" descr="page45image3248111344"/>
          <p:cNvPicPr/>
          <p:nvPr/>
        </p:nvPicPr>
        <p:blipFill>
          <a:blip r:embed="rId10"/>
          <a:stretch/>
        </p:blipFill>
        <p:spPr>
          <a:xfrm>
            <a:off x="548280" y="4077720"/>
            <a:ext cx="568800" cy="580680"/>
          </a:xfrm>
          <a:prstGeom prst="rect">
            <a:avLst/>
          </a:prstGeom>
          <a:ln w="0">
            <a:noFill/>
          </a:ln>
        </p:spPr>
      </p:pic>
      <p:pic>
        <p:nvPicPr>
          <p:cNvPr id="354" name="Рисунок 54"/>
          <p:cNvPicPr/>
          <p:nvPr/>
        </p:nvPicPr>
        <p:blipFill>
          <a:blip r:embed="rId11"/>
          <a:stretch/>
        </p:blipFill>
        <p:spPr>
          <a:xfrm>
            <a:off x="571680" y="6125400"/>
            <a:ext cx="522000" cy="533160"/>
          </a:xfrm>
          <a:prstGeom prst="rect">
            <a:avLst/>
          </a:prstGeom>
          <a:ln w="0">
            <a:noFill/>
          </a:ln>
        </p:spPr>
      </p:pic>
      <p:pic>
        <p:nvPicPr>
          <p:cNvPr id="355" name="Рисунок 55"/>
          <p:cNvPicPr/>
          <p:nvPr/>
        </p:nvPicPr>
        <p:blipFill>
          <a:blip r:embed="rId12"/>
          <a:stretch/>
        </p:blipFill>
        <p:spPr>
          <a:xfrm>
            <a:off x="6930000" y="2192400"/>
            <a:ext cx="776880" cy="779040"/>
          </a:xfrm>
          <a:prstGeom prst="rect">
            <a:avLst/>
          </a:prstGeom>
          <a:ln w="0">
            <a:noFill/>
          </a:ln>
        </p:spPr>
      </p:pic>
      <p:pic>
        <p:nvPicPr>
          <p:cNvPr id="356" name="Рисунок 56"/>
          <p:cNvPicPr/>
          <p:nvPr/>
        </p:nvPicPr>
        <p:blipFill>
          <a:blip r:embed="rId13"/>
          <a:stretch/>
        </p:blipFill>
        <p:spPr>
          <a:xfrm>
            <a:off x="6883920" y="3282120"/>
            <a:ext cx="869040" cy="866160"/>
          </a:xfrm>
          <a:prstGeom prst="rect">
            <a:avLst/>
          </a:prstGeom>
          <a:ln w="0">
            <a:noFill/>
          </a:ln>
        </p:spPr>
      </p:pic>
      <p:pic>
        <p:nvPicPr>
          <p:cNvPr id="357" name="Рисунок 57"/>
          <p:cNvPicPr/>
          <p:nvPr/>
        </p:nvPicPr>
        <p:blipFill>
          <a:blip r:embed="rId14"/>
          <a:stretch/>
        </p:blipFill>
        <p:spPr>
          <a:xfrm>
            <a:off x="7028280" y="5781240"/>
            <a:ext cx="695160" cy="697320"/>
          </a:xfrm>
          <a:prstGeom prst="rect">
            <a:avLst/>
          </a:prstGeom>
          <a:ln w="0">
            <a:noFill/>
          </a:ln>
        </p:spPr>
      </p:pic>
      <p:pic>
        <p:nvPicPr>
          <p:cNvPr id="358" name="Picture 12" descr="page7image56419056"/>
          <p:cNvPicPr/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970680" y="4584960"/>
            <a:ext cx="695160" cy="696600"/>
          </a:xfrm>
          <a:prstGeom prst="rect">
            <a:avLst/>
          </a:prstGeom>
          <a:ln w="0">
            <a:noFill/>
          </a:ln>
        </p:spPr>
      </p:pic>
      <p:sp>
        <p:nvSpPr>
          <p:cNvPr id="359" name="Google Shape;67;p14"/>
          <p:cNvSpPr/>
          <p:nvPr/>
        </p:nvSpPr>
        <p:spPr>
          <a:xfrm>
            <a:off x="518400" y="1266840"/>
            <a:ext cx="5270040" cy="60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122040" rIns="122040" bIns="12204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FFFFFF"/>
                </a:solidFill>
                <a:latin typeface="Arial"/>
                <a:ea typeface="Montserrat Medium"/>
              </a:rPr>
              <a:t>Направления маршрутизации: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" name="Группа 5"/>
          <p:cNvGrpSpPr/>
          <p:nvPr/>
        </p:nvGrpSpPr>
        <p:grpSpPr>
          <a:xfrm>
            <a:off x="776160" y="194400"/>
            <a:ext cx="8181720" cy="868320"/>
            <a:chOff x="776160" y="194400"/>
            <a:chExt cx="8181720" cy="868320"/>
          </a:xfrm>
        </p:grpSpPr>
        <p:pic>
          <p:nvPicPr>
            <p:cNvPr id="361" name="Рисунок 1"/>
            <p:cNvPicPr/>
            <p:nvPr/>
          </p:nvPicPr>
          <p:blipFill>
            <a:blip r:embed="rId2"/>
            <a:stretch/>
          </p:blipFill>
          <p:spPr>
            <a:xfrm>
              <a:off x="776160" y="335520"/>
              <a:ext cx="1014120" cy="536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62" name="Рисунок 2"/>
            <p:cNvPicPr/>
            <p:nvPr/>
          </p:nvPicPr>
          <p:blipFill>
            <a:blip r:embed="rId3"/>
            <a:stretch/>
          </p:blipFill>
          <p:spPr>
            <a:xfrm>
              <a:off x="2452680" y="442800"/>
              <a:ext cx="1598040" cy="3855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63" name="Рисунок 3"/>
            <p:cNvPicPr/>
            <p:nvPr/>
          </p:nvPicPr>
          <p:blipFill>
            <a:blip r:embed="rId4"/>
            <a:stretch/>
          </p:blipFill>
          <p:spPr>
            <a:xfrm>
              <a:off x="5348160" y="194400"/>
              <a:ext cx="864000" cy="86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64" name="Рисунок 4"/>
            <p:cNvPicPr/>
            <p:nvPr/>
          </p:nvPicPr>
          <p:blipFill>
            <a:blip r:embed="rId5"/>
            <a:stretch/>
          </p:blipFill>
          <p:spPr>
            <a:xfrm>
              <a:off x="7583760" y="378360"/>
              <a:ext cx="1374120" cy="51444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365" name="Picture 2" descr="G:\Olga\Olga\_!!работа\_РАО коррекц\_Съезд\2023\россия ч.png"/>
          <p:cNvPicPr/>
          <p:nvPr/>
        </p:nvPicPr>
        <p:blipFill>
          <a:blip r:embed="rId6"/>
          <a:stretch/>
        </p:blipFill>
        <p:spPr>
          <a:xfrm>
            <a:off x="9940680" y="414360"/>
            <a:ext cx="1739880" cy="299160"/>
          </a:xfrm>
          <a:prstGeom prst="rect">
            <a:avLst/>
          </a:prstGeom>
          <a:ln w="0">
            <a:noFill/>
          </a:ln>
        </p:spPr>
      </p:pic>
      <p:sp>
        <p:nvSpPr>
          <p:cNvPr id="366" name="Номер слайда 2"/>
          <p:cNvSpPr/>
          <p:nvPr/>
        </p:nvSpPr>
        <p:spPr>
          <a:xfrm>
            <a:off x="10400760" y="6802920"/>
            <a:ext cx="2226960" cy="36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160" tIns="37080" rIns="74160" bIns="37080" anchor="ctr">
            <a:noAutofit/>
          </a:bodyPr>
          <a:lstStyle/>
          <a:p>
            <a:pPr algn="r">
              <a:lnSpc>
                <a:spcPct val="100000"/>
              </a:lnSpc>
            </a:pPr>
            <a:fld id="{0A2E42BD-DBA7-45A7-8487-9F9CFA74F201}" type="slidenum">
              <a:rPr lang="ru-RU" sz="2000" b="1" strike="noStrike" spc="-1">
                <a:solidFill>
                  <a:srgbClr val="1C3D8A">
                    <a:alpha val="34000"/>
                  </a:srgbClr>
                </a:solidFill>
                <a:latin typeface="Arial"/>
                <a:ea typeface="DejaVu Sans"/>
              </a:rPr>
              <a:t>11</a:t>
            </a:fld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7" name="Скругленный прямоугольник 8"/>
          <p:cNvSpPr/>
          <p:nvPr/>
        </p:nvSpPr>
        <p:spPr>
          <a:xfrm>
            <a:off x="180000" y="1620000"/>
            <a:ext cx="13019040" cy="718560"/>
          </a:xfrm>
          <a:prstGeom prst="roundRect">
            <a:avLst>
              <a:gd name="adj" fmla="val 20684"/>
            </a:avLst>
          </a:prstGeom>
          <a:gradFill rotWithShape="0">
            <a:gsLst>
              <a:gs pos="0">
                <a:srgbClr val="002060"/>
              </a:gs>
              <a:gs pos="100000">
                <a:srgbClr val="25386F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chemeClr val="lt1"/>
                </a:solidFill>
                <a:latin typeface="Arial"/>
                <a:ea typeface="DejaVu Sans"/>
              </a:rPr>
              <a:t>Во исполнение поручения Правительства Российской Федерации от 30 марта 2023 г № ММ-П8-4473 разработан  перечень и примерные формы документов, подготовка которых, осуществляется педагогическими работниками при реализации основных общеобразовательных программ, в частности программ дошкольного образования.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8" name="Скругленный прямоугольник 9"/>
          <p:cNvSpPr/>
          <p:nvPr/>
        </p:nvSpPr>
        <p:spPr>
          <a:xfrm>
            <a:off x="876600" y="2472480"/>
            <a:ext cx="11901960" cy="1339200"/>
          </a:xfrm>
          <a:prstGeom prst="roundRect">
            <a:avLst>
              <a:gd name="adj" fmla="val 6041"/>
            </a:avLst>
          </a:prstGeom>
          <a:solidFill>
            <a:schemeClr val="bg1"/>
          </a:solidFill>
          <a:ln>
            <a:solidFill>
              <a:srgbClr val="1D2D5A"/>
            </a:solidFill>
            <a:round/>
          </a:ln>
          <a:effectLst>
            <a:outerShdw blurRad="63360" sx="102000" sy="102000" algn="ctr" rotWithShape="0">
              <a:srgbClr val="819FCF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 baseline="-25000">
                <a:solidFill>
                  <a:srgbClr val="002060"/>
                </a:solidFill>
                <a:latin typeface="Arial"/>
                <a:ea typeface="DejaVu Sans"/>
              </a:rPr>
              <a:t>ПЕРЕЧЕНЬ </a:t>
            </a:r>
            <a:r>
              <a:rPr lang="ru-RU" sz="1800" b="1" strike="noStrike" spc="43" baseline="-25000">
                <a:solidFill>
                  <a:srgbClr val="002060"/>
                </a:solidFill>
                <a:latin typeface="Arial"/>
                <a:ea typeface="DejaVu Sans"/>
              </a:rPr>
              <a:t>ДОКУМЕНТОВ: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43" baseline="-25000">
                <a:solidFill>
                  <a:srgbClr val="002060"/>
                </a:solidFill>
                <a:latin typeface="Arial"/>
                <a:ea typeface="DejaVu Sans"/>
              </a:rPr>
              <a:t>1. Журнал наблюдения за ребенком (включая результаты педагогической диагностики, лист адаптации, табель (журнал) учета посещаемости детей)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43" baseline="-25000">
                <a:solidFill>
                  <a:srgbClr val="002060"/>
                </a:solidFill>
                <a:latin typeface="Arial"/>
                <a:ea typeface="DejaVu Sans"/>
              </a:rPr>
              <a:t>2. План, определяющий вид и последовательность образовательной деятельности с ребенком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i="1" strike="noStrike" spc="43" baseline="-25000">
                <a:solidFill>
                  <a:srgbClr val="002060"/>
                </a:solidFill>
                <a:latin typeface="Arial"/>
                <a:ea typeface="DejaVu Sans"/>
              </a:rPr>
              <a:t>Указанные документы помогут оптимизировать работу воспитателей и снизить трудозатраты на формирования «избыточной документации».</a:t>
            </a:r>
            <a:endParaRPr lang="ru-RU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9" name="Скругленный прямоугольник 10"/>
          <p:cNvSpPr/>
          <p:nvPr/>
        </p:nvSpPr>
        <p:spPr>
          <a:xfrm>
            <a:off x="360000" y="4068000"/>
            <a:ext cx="6274080" cy="3310560"/>
          </a:xfrm>
          <a:prstGeom prst="roundRect">
            <a:avLst>
              <a:gd name="adj" fmla="val 20684"/>
            </a:avLst>
          </a:prstGeom>
          <a:gradFill rotWithShape="0">
            <a:gsLst>
              <a:gs pos="0">
                <a:srgbClr val="C0CEE6"/>
              </a:gs>
              <a:gs pos="100000">
                <a:srgbClr val="819FCF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2060"/>
                </a:solidFill>
                <a:latin typeface="Arial"/>
                <a:ea typeface="DejaVu Sans"/>
              </a:rPr>
              <a:t> </a:t>
            </a:r>
            <a:r>
              <a:rPr lang="ru-RU" sz="1200" b="1" strike="noStrike" spc="-1">
                <a:solidFill>
                  <a:srgbClr val="002060"/>
                </a:solidFill>
                <a:latin typeface="Arial"/>
                <a:ea typeface="DejaVu Sans"/>
              </a:rPr>
              <a:t>СТРУКТУРА ЖУРНАЛА НАБЛЮДЕНИЯ ЗА РЕБЕНКОМ: 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2060"/>
                </a:solidFill>
                <a:latin typeface="Arial"/>
                <a:ea typeface="DejaVu Sans"/>
              </a:rPr>
              <a:t>а) Список группы, включающий Ф.И. ребенка, пол, дата рождения, дата зачисления в группу, возраст на момент зачисления;</a:t>
            </a:r>
            <a:r>
              <a:rPr sz="1200"/>
              <a:t/>
            </a:r>
            <a:br>
              <a:rPr sz="1200"/>
            </a:br>
            <a:r>
              <a:rPr lang="ru-RU" sz="1200" b="0" strike="noStrike" spc="-1">
                <a:solidFill>
                  <a:srgbClr val="002060"/>
                </a:solidFill>
                <a:latin typeface="Arial"/>
                <a:ea typeface="DejaVu Sans"/>
              </a:rPr>
              <a:t>(Заполняется однократно при формировании группы, актуализируется по мере зачисления новых воспитанников)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2060"/>
                </a:solidFill>
                <a:latin typeface="Arial"/>
                <a:ea typeface="DejaVu Sans"/>
              </a:rPr>
              <a:t>б) Результаты педагогической диагностики  с учетом возрастных характеристик возможных достижений ребёнка на разных этапах дошкольного детства </a:t>
            </a:r>
            <a:r>
              <a:rPr sz="1200"/>
              <a:t/>
            </a:r>
            <a:br>
              <a:rPr sz="1200"/>
            </a:br>
            <a:r>
              <a:rPr lang="ru-RU" sz="1200" b="0" strike="noStrike" spc="-1">
                <a:solidFill>
                  <a:srgbClr val="002060"/>
                </a:solidFill>
                <a:latin typeface="Arial"/>
                <a:ea typeface="DejaVu Sans"/>
              </a:rPr>
              <a:t>(В соответствии с пунктом 16.5 ФОП ДО периодичность проведения педагогической диагностики определяется ДОО) (регулярно)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2060"/>
                </a:solidFill>
                <a:latin typeface="Arial"/>
                <a:ea typeface="DejaVu Sans"/>
              </a:rPr>
              <a:t>в)  Табель учета посещаемости детей </a:t>
            </a:r>
            <a:r>
              <a:rPr sz="1200"/>
              <a:t/>
            </a:r>
            <a:br>
              <a:rPr sz="1200"/>
            </a:br>
            <a:r>
              <a:rPr lang="ru-RU" sz="1200" b="0" strike="noStrike" spc="-1">
                <a:solidFill>
                  <a:srgbClr val="002060"/>
                </a:solidFill>
                <a:latin typeface="Arial"/>
                <a:ea typeface="DejaVu Sans"/>
              </a:rPr>
              <a:t>(Табель заполняется на каждую группу отдельно и подписывается ответственным лицом, назначенным руководителем учреждения. </a:t>
            </a:r>
            <a:r>
              <a:rPr sz="1200"/>
              <a:t/>
            </a:r>
            <a:br>
              <a:rPr sz="1200"/>
            </a:br>
            <a:r>
              <a:rPr lang="ru-RU" sz="1200" b="0" strike="noStrike" spc="-1">
                <a:solidFill>
                  <a:srgbClr val="002060"/>
                </a:solidFill>
                <a:latin typeface="Arial"/>
                <a:ea typeface="DejaVu Sans"/>
              </a:rPr>
              <a:t>Табель заполняется ежедневно, либо (при ведении журнала посещаемости) </a:t>
            </a:r>
            <a:r>
              <a:rPr sz="1200"/>
              <a:t/>
            </a:r>
            <a:br>
              <a:rPr sz="1200"/>
            </a:br>
            <a:r>
              <a:rPr lang="ru-RU" sz="1200" b="0" strike="noStrike" spc="-1">
                <a:solidFill>
                  <a:srgbClr val="002060"/>
                </a:solidFill>
                <a:latin typeface="Arial"/>
                <a:ea typeface="DejaVu Sans"/>
              </a:rPr>
              <a:t>1-2 раза в месяц). 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0" name="Скругленный прямоугольник 11"/>
          <p:cNvSpPr/>
          <p:nvPr/>
        </p:nvSpPr>
        <p:spPr>
          <a:xfrm>
            <a:off x="6956640" y="4037400"/>
            <a:ext cx="6118560" cy="3310560"/>
          </a:xfrm>
          <a:prstGeom prst="roundRect">
            <a:avLst>
              <a:gd name="adj" fmla="val 20684"/>
            </a:avLst>
          </a:prstGeom>
          <a:gradFill rotWithShape="0">
            <a:gsLst>
              <a:gs pos="0">
                <a:srgbClr val="002060"/>
              </a:gs>
              <a:gs pos="100000">
                <a:srgbClr val="25386F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chemeClr val="lt1"/>
                </a:solidFill>
                <a:latin typeface="Arial"/>
                <a:ea typeface="DejaVu Sans"/>
              </a:rPr>
              <a:t>ФОРМА ПЛАНА, ОПРЕДЕЛЯЮЩЕГО ВИД И ПОСЛЕДОВАТЕЛЬНОСТЬ ОБРАЗОВАТЕЛЬНОЙ ДЕЯТЕЛЬНОСТИ С РЕБЕНКОМ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chemeClr val="lt1"/>
                </a:solidFill>
                <a:latin typeface="Arial"/>
                <a:ea typeface="DejaVu Sans"/>
              </a:rPr>
              <a:t>- Временной период с указанием темы, целей и задач с учетом основных направлений развития детей на разных этапах дошкольного детства. (Временной период определяется самостоятельно ДОО в соответствии с частью 1 статьи 28 Закона № 273-ФЗ ).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chemeClr val="lt1"/>
                </a:solidFill>
                <a:latin typeface="Arial"/>
                <a:ea typeface="DejaVu Sans"/>
              </a:rPr>
              <a:t>- Способы организации  образовательной деятельности. (Содержание должно учитывать организованную деятельность педагога с детьми, совместную (партнерская) деятельность педагога с детьми, самостоятельную деятельность детей, участие родителей в образовательной деятельности) (регулярность заполнения зависит от временного периода, определенного ДОО).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chemeClr val="lt1"/>
                </a:solidFill>
                <a:latin typeface="Arial"/>
                <a:ea typeface="DejaVu Sans"/>
              </a:rPr>
              <a:t>- Итог (выводы, рекомендации, на что обратить внимание, что продолжить или закрепить) (регулярность заполнения зависит от временного периода, определенного ДОО).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1" name="Прямоугольник 8"/>
          <p:cNvSpPr/>
          <p:nvPr/>
        </p:nvSpPr>
        <p:spPr>
          <a:xfrm>
            <a:off x="360000" y="1080000"/>
            <a:ext cx="124185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66">
                <a:solidFill>
                  <a:srgbClr val="002060"/>
                </a:solidFill>
                <a:latin typeface="Arial"/>
                <a:ea typeface="Tahoma"/>
              </a:rPr>
              <a:t>СНИЖЕНИЕ БЮРОКРАТИЧЕСКОЙ НАГРУЗКИ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2" name="Группа 5"/>
          <p:cNvGrpSpPr/>
          <p:nvPr/>
        </p:nvGrpSpPr>
        <p:grpSpPr>
          <a:xfrm>
            <a:off x="776160" y="194400"/>
            <a:ext cx="8181720" cy="868320"/>
            <a:chOff x="776160" y="194400"/>
            <a:chExt cx="8181720" cy="868320"/>
          </a:xfrm>
        </p:grpSpPr>
        <p:pic>
          <p:nvPicPr>
            <p:cNvPr id="373" name="Рисунок 1"/>
            <p:cNvPicPr/>
            <p:nvPr/>
          </p:nvPicPr>
          <p:blipFill>
            <a:blip r:embed="rId2"/>
            <a:stretch/>
          </p:blipFill>
          <p:spPr>
            <a:xfrm>
              <a:off x="776160" y="335520"/>
              <a:ext cx="1014120" cy="536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74" name="Рисунок 2"/>
            <p:cNvPicPr/>
            <p:nvPr/>
          </p:nvPicPr>
          <p:blipFill>
            <a:blip r:embed="rId3"/>
            <a:stretch/>
          </p:blipFill>
          <p:spPr>
            <a:xfrm>
              <a:off x="2452680" y="442800"/>
              <a:ext cx="1598040" cy="3855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75" name="Рисунок 3"/>
            <p:cNvPicPr/>
            <p:nvPr/>
          </p:nvPicPr>
          <p:blipFill>
            <a:blip r:embed="rId4"/>
            <a:stretch/>
          </p:blipFill>
          <p:spPr>
            <a:xfrm>
              <a:off x="5348160" y="194400"/>
              <a:ext cx="864000" cy="86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76" name="Рисунок 4"/>
            <p:cNvPicPr/>
            <p:nvPr/>
          </p:nvPicPr>
          <p:blipFill>
            <a:blip r:embed="rId5"/>
            <a:stretch/>
          </p:blipFill>
          <p:spPr>
            <a:xfrm>
              <a:off x="7583760" y="378360"/>
              <a:ext cx="1374120" cy="51444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377" name="Picture 2" descr="G:\Olga\Olga\_!!работа\_РАО коррекц\_Съезд\2023\россия ч.png"/>
          <p:cNvPicPr/>
          <p:nvPr/>
        </p:nvPicPr>
        <p:blipFill>
          <a:blip r:embed="rId6"/>
          <a:stretch/>
        </p:blipFill>
        <p:spPr>
          <a:xfrm>
            <a:off x="9940680" y="414360"/>
            <a:ext cx="1739880" cy="299160"/>
          </a:xfrm>
          <a:prstGeom prst="rect">
            <a:avLst/>
          </a:prstGeom>
          <a:ln w="0">
            <a:noFill/>
          </a:ln>
        </p:spPr>
      </p:pic>
      <p:sp>
        <p:nvSpPr>
          <p:cNvPr id="378" name="Прямоугольник 9"/>
          <p:cNvSpPr/>
          <p:nvPr/>
        </p:nvSpPr>
        <p:spPr>
          <a:xfrm>
            <a:off x="1749240" y="1312200"/>
            <a:ext cx="9774360" cy="699480"/>
          </a:xfrm>
          <a:prstGeom prst="rect">
            <a:avLst/>
          </a:prstGeom>
          <a:solidFill>
            <a:srgbClr val="FFFFFF"/>
          </a:solidFill>
          <a:ln>
            <a:solidFill>
              <a:srgbClr val="00206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66">
                <a:solidFill>
                  <a:srgbClr val="002060"/>
                </a:solidFill>
                <a:latin typeface="Arial"/>
                <a:ea typeface="Tahoma"/>
              </a:rPr>
              <a:t>КОНСТРУКТОР ПРОЕКТИРОВАНИЯ ОБРАЗОВАТЕЛЬНЫХ 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66">
                <a:solidFill>
                  <a:srgbClr val="002060"/>
                </a:solidFill>
                <a:latin typeface="Arial"/>
                <a:ea typeface="Tahoma"/>
              </a:rPr>
              <a:t>ПРОГРАММ ДОШКОЛЬНОГО ОБРАЗОВАНИЯ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9" name="Номер слайда 1"/>
          <p:cNvSpPr/>
          <p:nvPr/>
        </p:nvSpPr>
        <p:spPr>
          <a:xfrm>
            <a:off x="11059200" y="6682680"/>
            <a:ext cx="2226960" cy="36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160" tIns="37080" rIns="74160" bIns="37080" anchor="ctr">
            <a:noAutofit/>
          </a:bodyPr>
          <a:lstStyle/>
          <a:p>
            <a:pPr algn="r">
              <a:lnSpc>
                <a:spcPct val="100000"/>
              </a:lnSpc>
            </a:pPr>
            <a:fld id="{981B23CE-0285-4A46-828A-0FC461008682}" type="slidenum">
              <a:rPr lang="ru-RU" sz="2000" b="1" strike="noStrike" spc="-1">
                <a:solidFill>
                  <a:srgbClr val="1C3D8A">
                    <a:alpha val="34000"/>
                  </a:srgbClr>
                </a:solidFill>
                <a:latin typeface="Arial"/>
                <a:ea typeface="DejaVu Sans"/>
              </a:rPr>
              <a:t>12</a:t>
            </a:fld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0" name="Шестиугольник 6"/>
          <p:cNvSpPr/>
          <p:nvPr/>
        </p:nvSpPr>
        <p:spPr>
          <a:xfrm>
            <a:off x="540000" y="2520000"/>
            <a:ext cx="5398560" cy="10177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FFFF"/>
          </a:solidFill>
          <a:ln>
            <a:solidFill>
              <a:srgbClr val="002060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1D2D5A"/>
                </a:solidFill>
                <a:latin typeface="Arial"/>
                <a:ea typeface="DejaVu Sans"/>
              </a:rPr>
              <a:t>Обязательная часть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1" name="TextBox 36"/>
          <p:cNvSpPr/>
          <p:nvPr/>
        </p:nvSpPr>
        <p:spPr>
          <a:xfrm>
            <a:off x="540000" y="3766680"/>
            <a:ext cx="5398560" cy="63828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FFFFFF"/>
                </a:solidFill>
                <a:latin typeface="Arial"/>
                <a:ea typeface="DejaVu Sans"/>
              </a:rPr>
              <a:t>На основе Федеральной образовательной программы дошкольного образования</a:t>
            </a: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82" name="TextBox 38"/>
          <p:cNvSpPr/>
          <p:nvPr/>
        </p:nvSpPr>
        <p:spPr>
          <a:xfrm>
            <a:off x="10080000" y="3918960"/>
            <a:ext cx="2888280" cy="363960"/>
          </a:xfrm>
          <a:prstGeom prst="rect">
            <a:avLst/>
          </a:prstGeom>
          <a:solidFill>
            <a:srgbClr val="FFFFFF"/>
          </a:solidFill>
          <a:ln>
            <a:solidFill>
              <a:srgbClr val="002060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1D2D5A"/>
                </a:solidFill>
                <a:latin typeface="Arial"/>
                <a:ea typeface="DejaVu Sans"/>
              </a:rPr>
              <a:t>Вариант 2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3" name="TextBox 39"/>
          <p:cNvSpPr/>
          <p:nvPr/>
        </p:nvSpPr>
        <p:spPr>
          <a:xfrm>
            <a:off x="6719760" y="3910320"/>
            <a:ext cx="2878560" cy="363960"/>
          </a:xfrm>
          <a:prstGeom prst="rect">
            <a:avLst/>
          </a:prstGeom>
          <a:solidFill>
            <a:srgbClr val="FFFFFF"/>
          </a:solidFill>
          <a:ln>
            <a:solidFill>
              <a:srgbClr val="002060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1D2D5A"/>
                </a:solidFill>
                <a:latin typeface="Arial"/>
                <a:ea typeface="DejaVu Sans"/>
              </a:rPr>
              <a:t>Вариант 1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4" name="Шестиугольник 30"/>
          <p:cNvSpPr/>
          <p:nvPr/>
        </p:nvSpPr>
        <p:spPr>
          <a:xfrm>
            <a:off x="7200000" y="2520000"/>
            <a:ext cx="5398560" cy="107856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FFFF"/>
          </a:solidFill>
          <a:ln>
            <a:solidFill>
              <a:srgbClr val="002060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1D2D5A"/>
                </a:solidFill>
                <a:latin typeface="Arial "/>
                <a:ea typeface="DejaVu Sans"/>
              </a:rPr>
              <a:t>Часть, формируемая участниками образовательных отношений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5" name="TextBox 41"/>
          <p:cNvSpPr/>
          <p:nvPr/>
        </p:nvSpPr>
        <p:spPr>
          <a:xfrm>
            <a:off x="6719760" y="4374720"/>
            <a:ext cx="2878560" cy="1461240"/>
          </a:xfrm>
          <a:prstGeom prst="rect">
            <a:avLst/>
          </a:prstGeom>
          <a:solidFill>
            <a:srgbClr val="1D2D5A"/>
          </a:solidFill>
          <a:ln>
            <a:solidFill>
              <a:srgbClr val="002060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FFFFFF"/>
                </a:solidFill>
                <a:latin typeface="Arial"/>
                <a:ea typeface="DejaVu Sans"/>
              </a:rPr>
              <a:t>Одна или несколько парциальных программ, выбранных участниками образовательных отношений</a:t>
            </a: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86" name="TextBox 42"/>
          <p:cNvSpPr/>
          <p:nvPr/>
        </p:nvSpPr>
        <p:spPr>
          <a:xfrm>
            <a:off x="10080000" y="4374720"/>
            <a:ext cx="2888280" cy="3455640"/>
          </a:xfrm>
          <a:prstGeom prst="rect">
            <a:avLst/>
          </a:prstGeom>
          <a:solidFill>
            <a:srgbClr val="1D2D5A"/>
          </a:solidFill>
          <a:ln>
            <a:solidFill>
              <a:srgbClr val="002060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300" b="0" strike="noStrike" spc="-1">
                <a:solidFill>
                  <a:srgbClr val="FFFFFF"/>
                </a:solidFill>
                <a:latin typeface="Calibri"/>
                <a:ea typeface="DejaVu Sans"/>
              </a:rPr>
              <a:t>Часть  образовательной  программы: </a:t>
            </a:r>
            <a:endParaRPr lang="ru-RU" sz="1300" b="0" strike="noStrike" spc="-1">
              <a:solidFill>
                <a:srgbClr val="FFFFFF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FFFFFF"/>
              </a:buClr>
              <a:buFont typeface="Wingdings" charset="2"/>
              <a:buChar char=""/>
            </a:pPr>
            <a:r>
              <a:rPr lang="ru-RU" sz="1300" b="0" strike="noStrike" spc="-1">
                <a:solidFill>
                  <a:srgbClr val="FFFFFF"/>
                </a:solidFill>
                <a:latin typeface="Calibri"/>
                <a:ea typeface="DejaVu Sans"/>
              </a:rPr>
              <a:t>образовательная задача/ряд задач, расширяющих или дополняющих обозначенные в ФОП ДО задачи обучения, воспитания и развития детей младенческого, раннего или дошкольного возрастов;</a:t>
            </a:r>
            <a:endParaRPr lang="ru-RU" sz="1300" b="0" strike="noStrike" spc="-1">
              <a:solidFill>
                <a:srgbClr val="FFFFFF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FFFFFF"/>
              </a:buClr>
              <a:buFont typeface="Wingdings" charset="2"/>
              <a:buChar char=""/>
            </a:pPr>
            <a:r>
              <a:rPr lang="ru-RU" sz="1300" b="0" strike="noStrike" spc="-1">
                <a:solidFill>
                  <a:srgbClr val="FFFFFF"/>
                </a:solidFill>
                <a:latin typeface="Calibri"/>
                <a:ea typeface="DejaVu Sans"/>
              </a:rPr>
              <a:t>планируемый результат реализации обозначенной задачи/ряда задач;</a:t>
            </a:r>
            <a:endParaRPr lang="ru-RU" sz="1300" b="0" strike="noStrike" spc="-1">
              <a:solidFill>
                <a:srgbClr val="FFFFFF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FFFFFF"/>
              </a:buClr>
              <a:buFont typeface="Wingdings" charset="2"/>
              <a:buChar char=""/>
            </a:pPr>
            <a:r>
              <a:rPr lang="ru-RU" sz="1300" b="0" strike="noStrike" spc="-1">
                <a:solidFill>
                  <a:srgbClr val="FFFFFF"/>
                </a:solidFill>
                <a:latin typeface="Calibri"/>
                <a:ea typeface="DejaVu Sans"/>
              </a:rPr>
              <a:t>краткое содержание образовательной деятельности;</a:t>
            </a:r>
            <a:endParaRPr lang="ru-RU" sz="1300" b="0" strike="noStrike" spc="-1">
              <a:solidFill>
                <a:srgbClr val="FFFFFF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FFFFFF"/>
              </a:buClr>
              <a:buFont typeface="Wingdings" charset="2"/>
              <a:buChar char=""/>
            </a:pPr>
            <a:r>
              <a:rPr lang="ru-RU" sz="1300" b="0" strike="noStrike" spc="-1">
                <a:solidFill>
                  <a:srgbClr val="FFFFFF"/>
                </a:solidFill>
                <a:latin typeface="Calibri"/>
                <a:ea typeface="DejaVu Sans"/>
              </a:rPr>
              <a:t>методическое обеспечение для реализации обозначенной задачи/ряда задач (перечень УМК либо ссылка на них). </a:t>
            </a:r>
            <a:endParaRPr lang="ru-RU" sz="1300" b="0" strike="noStrike" spc="-1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387" name="Прямая со стрелкой 483"/>
          <p:cNvCxnSpPr>
            <a:stCxn id="378" idx="2"/>
          </p:cNvCxnSpPr>
          <p:nvPr/>
        </p:nvCxnSpPr>
        <p:spPr>
          <a:xfrm flipH="1">
            <a:off x="3138480" y="2011680"/>
            <a:ext cx="3498120" cy="509400"/>
          </a:xfrm>
          <a:prstGeom prst="straightConnector1">
            <a:avLst/>
          </a:prstGeom>
          <a:ln w="9525">
            <a:solidFill>
              <a:srgbClr val="163682"/>
            </a:solidFill>
            <a:round/>
            <a:tailEnd type="triangle" w="med" len="lg"/>
          </a:ln>
        </p:spPr>
      </p:cxnSp>
      <p:cxnSp>
        <p:nvCxnSpPr>
          <p:cNvPr id="388" name="Прямая со стрелкой 484"/>
          <p:cNvCxnSpPr>
            <a:stCxn id="378" idx="2"/>
          </p:cNvCxnSpPr>
          <p:nvPr/>
        </p:nvCxnSpPr>
        <p:spPr>
          <a:xfrm>
            <a:off x="6636240" y="2011680"/>
            <a:ext cx="3208680" cy="490320"/>
          </a:xfrm>
          <a:prstGeom prst="straightConnector1">
            <a:avLst/>
          </a:prstGeom>
          <a:ln w="9525">
            <a:solidFill>
              <a:srgbClr val="163682"/>
            </a:solidFill>
            <a:round/>
            <a:tailEnd type="triangle" w="med" len="lg"/>
          </a:ln>
        </p:spPr>
      </p:cxnSp>
      <p:cxnSp>
        <p:nvCxnSpPr>
          <p:cNvPr id="389" name="Прямая со стрелкой 485"/>
          <p:cNvCxnSpPr>
            <a:endCxn id="383" idx="0"/>
          </p:cNvCxnSpPr>
          <p:nvPr/>
        </p:nvCxnSpPr>
        <p:spPr>
          <a:xfrm flipH="1">
            <a:off x="8159040" y="3609720"/>
            <a:ext cx="1685880" cy="300960"/>
          </a:xfrm>
          <a:prstGeom prst="straightConnector1">
            <a:avLst/>
          </a:prstGeom>
          <a:ln w="9525">
            <a:solidFill>
              <a:srgbClr val="163682"/>
            </a:solidFill>
            <a:round/>
            <a:tailEnd type="triangle" w="med" len="lg"/>
          </a:ln>
        </p:spPr>
      </p:cxnSp>
      <p:cxnSp>
        <p:nvCxnSpPr>
          <p:cNvPr id="390" name="Прямая со стрелкой 486"/>
          <p:cNvCxnSpPr>
            <a:endCxn id="382" idx="0"/>
          </p:cNvCxnSpPr>
          <p:nvPr/>
        </p:nvCxnSpPr>
        <p:spPr>
          <a:xfrm>
            <a:off x="9843840" y="3595320"/>
            <a:ext cx="1680480" cy="324000"/>
          </a:xfrm>
          <a:prstGeom prst="straightConnector1">
            <a:avLst/>
          </a:prstGeom>
          <a:ln w="9525">
            <a:solidFill>
              <a:srgbClr val="163682"/>
            </a:solidFill>
            <a:round/>
            <a:tailEnd type="triangle" w="med" len="lg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1" name="Группа 1"/>
          <p:cNvGrpSpPr/>
          <p:nvPr/>
        </p:nvGrpSpPr>
        <p:grpSpPr>
          <a:xfrm>
            <a:off x="725760" y="183600"/>
            <a:ext cx="7203240" cy="775800"/>
            <a:chOff x="725760" y="183600"/>
            <a:chExt cx="7203240" cy="775800"/>
          </a:xfrm>
        </p:grpSpPr>
        <p:pic>
          <p:nvPicPr>
            <p:cNvPr id="392" name="Рисунок 11"/>
            <p:cNvPicPr/>
            <p:nvPr/>
          </p:nvPicPr>
          <p:blipFill>
            <a:blip r:embed="rId2"/>
            <a:stretch/>
          </p:blipFill>
          <p:spPr>
            <a:xfrm>
              <a:off x="725760" y="293760"/>
              <a:ext cx="926640" cy="5144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93" name="Рисунок 12"/>
            <p:cNvPicPr/>
            <p:nvPr/>
          </p:nvPicPr>
          <p:blipFill>
            <a:blip r:embed="rId3"/>
            <a:stretch/>
          </p:blipFill>
          <p:spPr>
            <a:xfrm>
              <a:off x="2585520" y="406800"/>
              <a:ext cx="1362240" cy="3294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94" name="Рисунок 13"/>
            <p:cNvPicPr/>
            <p:nvPr/>
          </p:nvPicPr>
          <p:blipFill>
            <a:blip r:embed="rId4"/>
            <a:stretch/>
          </p:blipFill>
          <p:spPr>
            <a:xfrm>
              <a:off x="4934880" y="183600"/>
              <a:ext cx="771840" cy="7758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95" name="Рисунок 15"/>
            <p:cNvPicPr/>
            <p:nvPr/>
          </p:nvPicPr>
          <p:blipFill>
            <a:blip r:embed="rId5"/>
            <a:stretch/>
          </p:blipFill>
          <p:spPr>
            <a:xfrm>
              <a:off x="6796080" y="359640"/>
              <a:ext cx="1132920" cy="42336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396" name="Picture 2" descr="G:\Olga\Olga\_!!работа\_РАО коррекц\_Съезд\2023\россия б.png"/>
          <p:cNvPicPr/>
          <p:nvPr/>
        </p:nvPicPr>
        <p:blipFill>
          <a:blip r:embed="rId6"/>
          <a:stretch/>
        </p:blipFill>
        <p:spPr>
          <a:xfrm>
            <a:off x="8701200" y="427320"/>
            <a:ext cx="1675440" cy="288000"/>
          </a:xfrm>
          <a:prstGeom prst="rect">
            <a:avLst/>
          </a:prstGeom>
          <a:ln w="0">
            <a:noFill/>
          </a:ln>
        </p:spPr>
      </p:pic>
      <p:sp>
        <p:nvSpPr>
          <p:cNvPr id="397" name="Шестиугольник 19"/>
          <p:cNvSpPr/>
          <p:nvPr/>
        </p:nvSpPr>
        <p:spPr>
          <a:xfrm>
            <a:off x="180000" y="1980000"/>
            <a:ext cx="5400000" cy="78624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FFFF"/>
          </a:solidFill>
          <a:ln>
            <a:solidFill>
              <a:srgbClr val="002060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1D2D5A"/>
                </a:solidFill>
                <a:latin typeface="Arial"/>
                <a:ea typeface="DejaVu Sans"/>
              </a:rPr>
              <a:t>Демо-версия доступна на сайте Института развития ребенка: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400" b="0" u="sng" strike="noStrike" spc="-1">
                <a:solidFill>
                  <a:srgbClr val="0000FF"/>
                </a:solidFill>
                <a:uFillTx/>
                <a:latin typeface="Arial"/>
                <a:ea typeface="DejaVu Sans"/>
              </a:rPr>
              <a:t>https://irzar.ru/konstruktor-obrazovatelnyh-program/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8" name="Скругленный прямоугольник 12"/>
          <p:cNvSpPr/>
          <p:nvPr/>
        </p:nvSpPr>
        <p:spPr>
          <a:xfrm>
            <a:off x="6480000" y="1980000"/>
            <a:ext cx="6478560" cy="963000"/>
          </a:xfrm>
          <a:prstGeom prst="roundRect">
            <a:avLst>
              <a:gd name="adj" fmla="val 20684"/>
            </a:avLst>
          </a:prstGeom>
          <a:gradFill rotWithShape="0">
            <a:gsLst>
              <a:gs pos="0">
                <a:srgbClr val="F6F7FA">
                  <a:alpha val="90196"/>
                </a:srgbClr>
              </a:gs>
              <a:gs pos="100000">
                <a:srgbClr val="819FCF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2060"/>
                </a:solidFill>
                <a:latin typeface="Arial"/>
                <a:ea typeface="DejaVu Sans"/>
              </a:rPr>
              <a:t>Сайт Института: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https://irzar.ru/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9" name="Скругленный прямоугольник 14"/>
          <p:cNvSpPr/>
          <p:nvPr/>
        </p:nvSpPr>
        <p:spPr>
          <a:xfrm>
            <a:off x="6480000" y="3338280"/>
            <a:ext cx="6478560" cy="963000"/>
          </a:xfrm>
          <a:prstGeom prst="roundRect">
            <a:avLst>
              <a:gd name="adj" fmla="val 20684"/>
            </a:avLst>
          </a:prstGeom>
          <a:gradFill rotWithShape="0">
            <a:gsLst>
              <a:gs pos="0">
                <a:srgbClr val="F6F7FA">
                  <a:alpha val="90196"/>
                </a:srgbClr>
              </a:gs>
              <a:gs pos="100000">
                <a:srgbClr val="819FCF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2060"/>
                </a:solidFill>
                <a:latin typeface="Arial"/>
                <a:ea typeface="DejaVu Sans"/>
              </a:rPr>
              <a:t>Раздел «Деятельность»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0" name="Скругленный прямоугольник 15"/>
          <p:cNvSpPr/>
          <p:nvPr/>
        </p:nvSpPr>
        <p:spPr>
          <a:xfrm>
            <a:off x="6660000" y="4697280"/>
            <a:ext cx="6298560" cy="962640"/>
          </a:xfrm>
          <a:prstGeom prst="roundRect">
            <a:avLst>
              <a:gd name="adj" fmla="val 20684"/>
            </a:avLst>
          </a:prstGeom>
          <a:gradFill rotWithShape="0">
            <a:gsLst>
              <a:gs pos="0">
                <a:srgbClr val="F6F7FA">
                  <a:alpha val="90196"/>
                </a:srgbClr>
              </a:gs>
              <a:gs pos="100000">
                <a:srgbClr val="819FCF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2060"/>
                </a:solidFill>
                <a:latin typeface="Arial"/>
                <a:ea typeface="DejaVu Sans"/>
              </a:rPr>
              <a:t>Раздел «Наука»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1" name="Скругленный прямоугольник 16"/>
          <p:cNvSpPr/>
          <p:nvPr/>
        </p:nvSpPr>
        <p:spPr>
          <a:xfrm>
            <a:off x="6679080" y="6055200"/>
            <a:ext cx="6279480" cy="963000"/>
          </a:xfrm>
          <a:prstGeom prst="roundRect">
            <a:avLst>
              <a:gd name="adj" fmla="val 20684"/>
            </a:avLst>
          </a:prstGeom>
          <a:gradFill rotWithShape="0">
            <a:gsLst>
              <a:gs pos="0">
                <a:srgbClr val="F6F7FA">
                  <a:alpha val="90196"/>
                </a:srgbClr>
              </a:gs>
              <a:gs pos="100000">
                <a:srgbClr val="819FCF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2060"/>
                </a:solidFill>
                <a:latin typeface="Arial"/>
                <a:ea typeface="DejaVu Sans"/>
              </a:rPr>
              <a:t>Конструктор для разработки образовательной программы дошкольного образования образовательной организации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2" name="Стрелка: вниз 2"/>
          <p:cNvSpPr/>
          <p:nvPr/>
        </p:nvSpPr>
        <p:spPr>
          <a:xfrm>
            <a:off x="5460840" y="1994400"/>
            <a:ext cx="1737720" cy="502416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6F7FA"/>
          </a:solidFill>
          <a:ln>
            <a:solidFill>
              <a:srgbClr val="1D2D5A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="vert270" lIns="45000" tIns="90000" rIns="45000" bIns="90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500" b="0" strike="noStrike" spc="-1">
                <a:solidFill>
                  <a:srgbClr val="002060"/>
                </a:solidFill>
                <a:latin typeface="Arial"/>
                <a:ea typeface="DejaVu Sans"/>
              </a:rPr>
              <a:t>Как найти Конструктор на сайте Института ?</a:t>
            </a:r>
            <a:endParaRPr lang="ru-RU" sz="15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03" name="Рисунок 70"/>
          <p:cNvPicPr/>
          <p:nvPr/>
        </p:nvPicPr>
        <p:blipFill>
          <a:blip r:embed="rId7"/>
          <a:stretch/>
        </p:blipFill>
        <p:spPr>
          <a:xfrm>
            <a:off x="736200" y="2874600"/>
            <a:ext cx="4482360" cy="4134240"/>
          </a:xfrm>
          <a:prstGeom prst="rect">
            <a:avLst/>
          </a:prstGeom>
          <a:ln w="0">
            <a:noFill/>
          </a:ln>
        </p:spPr>
      </p:pic>
      <p:sp>
        <p:nvSpPr>
          <p:cNvPr id="404" name="TextBox 13"/>
          <p:cNvSpPr/>
          <p:nvPr/>
        </p:nvSpPr>
        <p:spPr>
          <a:xfrm>
            <a:off x="417960" y="1173240"/>
            <a:ext cx="872208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FFFFFF"/>
                </a:solidFill>
                <a:latin typeface="Arial"/>
                <a:ea typeface="DejaVu Sans"/>
              </a:rPr>
              <a:t>КОНСТРУКТОР ДЛЯ ПРОЕКТИРОВАНИЯ ОБРАЗОВАТЕЛЬНЫХ ПРОГРАММ ДОШКОЛЬНОГО ОБРАЗОВАНИЯ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Группа 5"/>
          <p:cNvGrpSpPr/>
          <p:nvPr/>
        </p:nvGrpSpPr>
        <p:grpSpPr>
          <a:xfrm>
            <a:off x="776160" y="194400"/>
            <a:ext cx="8181720" cy="868320"/>
            <a:chOff x="776160" y="194400"/>
            <a:chExt cx="8181720" cy="868320"/>
          </a:xfrm>
        </p:grpSpPr>
        <p:pic>
          <p:nvPicPr>
            <p:cNvPr id="406" name="Рисунок 1"/>
            <p:cNvPicPr/>
            <p:nvPr/>
          </p:nvPicPr>
          <p:blipFill>
            <a:blip r:embed="rId2"/>
            <a:stretch/>
          </p:blipFill>
          <p:spPr>
            <a:xfrm>
              <a:off x="776160" y="335520"/>
              <a:ext cx="1014120" cy="536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07" name="Рисунок 2"/>
            <p:cNvPicPr/>
            <p:nvPr/>
          </p:nvPicPr>
          <p:blipFill>
            <a:blip r:embed="rId3"/>
            <a:stretch/>
          </p:blipFill>
          <p:spPr>
            <a:xfrm>
              <a:off x="2452680" y="442800"/>
              <a:ext cx="1598040" cy="3855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08" name="Рисунок 3"/>
            <p:cNvPicPr/>
            <p:nvPr/>
          </p:nvPicPr>
          <p:blipFill>
            <a:blip r:embed="rId4"/>
            <a:stretch/>
          </p:blipFill>
          <p:spPr>
            <a:xfrm>
              <a:off x="5348160" y="194400"/>
              <a:ext cx="864000" cy="86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09" name="Рисунок 4"/>
            <p:cNvPicPr/>
            <p:nvPr/>
          </p:nvPicPr>
          <p:blipFill>
            <a:blip r:embed="rId5"/>
            <a:stretch/>
          </p:blipFill>
          <p:spPr>
            <a:xfrm>
              <a:off x="7583760" y="378360"/>
              <a:ext cx="1374120" cy="51444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410" name="Picture 2" descr="G:\Olga\Olga\_!!работа\_РАО коррекц\_Съезд\2023\россия ч.png"/>
          <p:cNvPicPr/>
          <p:nvPr/>
        </p:nvPicPr>
        <p:blipFill>
          <a:blip r:embed="rId6"/>
          <a:stretch/>
        </p:blipFill>
        <p:spPr>
          <a:xfrm>
            <a:off x="9940680" y="414360"/>
            <a:ext cx="1739880" cy="299160"/>
          </a:xfrm>
          <a:prstGeom prst="rect">
            <a:avLst/>
          </a:prstGeom>
          <a:ln w="0">
            <a:noFill/>
          </a:ln>
        </p:spPr>
      </p:pic>
      <p:sp>
        <p:nvSpPr>
          <p:cNvPr id="411" name="Скругленный прямоугольник 17"/>
          <p:cNvSpPr/>
          <p:nvPr/>
        </p:nvSpPr>
        <p:spPr>
          <a:xfrm>
            <a:off x="1614600" y="3094200"/>
            <a:ext cx="10474200" cy="1630440"/>
          </a:xfrm>
          <a:prstGeom prst="roundRect">
            <a:avLst>
              <a:gd name="adj" fmla="val 20684"/>
            </a:avLst>
          </a:prstGeom>
          <a:gradFill rotWithShape="0">
            <a:gsLst>
              <a:gs pos="0">
                <a:srgbClr val="002060"/>
              </a:gs>
              <a:gs pos="100000">
                <a:srgbClr val="25386F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chemeClr val="lt1"/>
                </a:solidFill>
                <a:latin typeface="Arial"/>
                <a:ea typeface="DejaVu Sans"/>
              </a:rPr>
              <a:t>СПАСИБО ЗА ВНИМАНИЕ!</a:t>
            </a: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Прямоугольник 22"/>
          <p:cNvSpPr/>
          <p:nvPr/>
        </p:nvSpPr>
        <p:spPr>
          <a:xfrm>
            <a:off x="180000" y="1353600"/>
            <a:ext cx="8520120" cy="1004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66">
                <a:solidFill>
                  <a:srgbClr val="FFFFFF"/>
                </a:solidFill>
                <a:latin typeface="Arial"/>
                <a:ea typeface="Tahoma"/>
              </a:rPr>
              <a:t>РАЗРАБОТКА И УТВЕРЖДЕНИЕ ФЕДЕРАЛЬНОЙ ОБРАЗОВАТЕЛЬНОЙ ПРОГРАММЫ 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1" strike="noStrike" spc="66">
                <a:solidFill>
                  <a:srgbClr val="FFFFFF"/>
                </a:solidFill>
                <a:latin typeface="Arial"/>
                <a:ea typeface="Tahoma"/>
              </a:rPr>
              <a:t>ДОШКОЛЬНОГО ОБРАЗОВАНИЯ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36" name="Группа 1"/>
          <p:cNvGrpSpPr/>
          <p:nvPr/>
        </p:nvGrpSpPr>
        <p:grpSpPr>
          <a:xfrm>
            <a:off x="725760" y="183600"/>
            <a:ext cx="7203240" cy="775800"/>
            <a:chOff x="725760" y="183600"/>
            <a:chExt cx="7203240" cy="775800"/>
          </a:xfrm>
        </p:grpSpPr>
        <p:pic>
          <p:nvPicPr>
            <p:cNvPr id="137" name="Рисунок 11"/>
            <p:cNvPicPr/>
            <p:nvPr/>
          </p:nvPicPr>
          <p:blipFill>
            <a:blip r:embed="rId2"/>
            <a:stretch/>
          </p:blipFill>
          <p:spPr>
            <a:xfrm>
              <a:off x="725760" y="293760"/>
              <a:ext cx="926640" cy="5144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8" name="Рисунок 12"/>
            <p:cNvPicPr/>
            <p:nvPr/>
          </p:nvPicPr>
          <p:blipFill>
            <a:blip r:embed="rId3"/>
            <a:stretch/>
          </p:blipFill>
          <p:spPr>
            <a:xfrm>
              <a:off x="2585520" y="406800"/>
              <a:ext cx="1362240" cy="3294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9" name="Рисунок 13"/>
            <p:cNvPicPr/>
            <p:nvPr/>
          </p:nvPicPr>
          <p:blipFill>
            <a:blip r:embed="rId4"/>
            <a:stretch/>
          </p:blipFill>
          <p:spPr>
            <a:xfrm>
              <a:off x="4934880" y="183600"/>
              <a:ext cx="771840" cy="7758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40" name="Рисунок 15"/>
            <p:cNvPicPr/>
            <p:nvPr/>
          </p:nvPicPr>
          <p:blipFill>
            <a:blip r:embed="rId5"/>
            <a:stretch/>
          </p:blipFill>
          <p:spPr>
            <a:xfrm>
              <a:off x="6796080" y="359640"/>
              <a:ext cx="1132920" cy="42336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41" name="Picture 2" descr="G:\Olga\Olga\_!!работа\_РАО коррекц\_Съезд\2023\россия б.png"/>
          <p:cNvPicPr/>
          <p:nvPr/>
        </p:nvPicPr>
        <p:blipFill>
          <a:blip r:embed="rId6"/>
          <a:stretch/>
        </p:blipFill>
        <p:spPr>
          <a:xfrm>
            <a:off x="8701200" y="427320"/>
            <a:ext cx="1675440" cy="288000"/>
          </a:xfrm>
          <a:prstGeom prst="rect">
            <a:avLst/>
          </a:prstGeom>
          <a:ln w="0">
            <a:noFill/>
          </a:ln>
        </p:spPr>
      </p:pic>
      <p:sp>
        <p:nvSpPr>
          <p:cNvPr id="142" name="Прямоугольный треугольник 4"/>
          <p:cNvSpPr/>
          <p:nvPr/>
        </p:nvSpPr>
        <p:spPr>
          <a:xfrm rot="5400000">
            <a:off x="9080640" y="1234440"/>
            <a:ext cx="1335600" cy="1743120"/>
          </a:xfrm>
          <a:custGeom>
            <a:avLst/>
            <a:gdLst>
              <a:gd name="textAreaLeft" fmla="*/ 0 w 1335600"/>
              <a:gd name="textAreaRight" fmla="*/ 1337400 w 1335600"/>
              <a:gd name="textAreaTop" fmla="*/ 0 h 1743120"/>
              <a:gd name="textAreaBottom" fmla="*/ 1744920 h 1743120"/>
            </a:gdLst>
            <a:ahLst/>
            <a:cxnLst/>
            <a:rect l="textAreaLeft" t="textAreaTop" r="textAreaRight" b="textAreaBottom"/>
            <a:pathLst>
              <a:path w="1266557" h="1703661">
                <a:moveTo>
                  <a:pt x="0" y="1703661"/>
                </a:moveTo>
                <a:lnTo>
                  <a:pt x="3" y="0"/>
                </a:lnTo>
                <a:lnTo>
                  <a:pt x="1266557" y="1703661"/>
                </a:lnTo>
                <a:lnTo>
                  <a:pt x="0" y="1703661"/>
                </a:lnTo>
                <a:close/>
              </a:path>
            </a:pathLst>
          </a:custGeom>
          <a:solidFill>
            <a:srgbClr val="254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150" b="0" strike="noStrike" spc="-1">
              <a:solidFill>
                <a:srgbClr val="76B6F6"/>
              </a:solidFill>
              <a:latin typeface="Tahoma"/>
              <a:ea typeface="Tahoma"/>
            </a:endParaRPr>
          </a:p>
        </p:txBody>
      </p:sp>
      <p:pic>
        <p:nvPicPr>
          <p:cNvPr id="143" name="Picture 3"/>
          <p:cNvPicPr/>
          <p:nvPr/>
        </p:nvPicPr>
        <p:blipFill>
          <a:blip r:embed="rId7"/>
          <a:stretch/>
        </p:blipFill>
        <p:spPr>
          <a:xfrm>
            <a:off x="9180000" y="1620000"/>
            <a:ext cx="3771720" cy="4763520"/>
          </a:xfrm>
          <a:prstGeom prst="rect">
            <a:avLst/>
          </a:prstGeom>
          <a:ln w="0">
            <a:noFill/>
          </a:ln>
        </p:spPr>
      </p:pic>
      <p:sp>
        <p:nvSpPr>
          <p:cNvPr id="144" name="TextBox 14"/>
          <p:cNvSpPr/>
          <p:nvPr/>
        </p:nvSpPr>
        <p:spPr>
          <a:xfrm>
            <a:off x="8232120" y="5385600"/>
            <a:ext cx="4967280" cy="2007720"/>
          </a:xfrm>
          <a:prstGeom prst="rect">
            <a:avLst/>
          </a:prstGeom>
          <a:solidFill>
            <a:srgbClr val="002060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FFFFFF"/>
                </a:solidFill>
                <a:latin typeface="Arial"/>
                <a:ea typeface="Calibri"/>
              </a:rPr>
              <a:t>Приказ Министерства просвещения </a:t>
            </a:r>
            <a:r>
              <a:rPr sz="1400"/>
              <a:t/>
            </a:r>
            <a:br>
              <a:rPr sz="1400"/>
            </a:br>
            <a:r>
              <a:rPr lang="ru-RU" sz="1400" b="0" strike="noStrike" spc="-1">
                <a:solidFill>
                  <a:srgbClr val="FFFFFF"/>
                </a:solidFill>
                <a:latin typeface="Arial"/>
                <a:ea typeface="Calibri"/>
              </a:rPr>
              <a:t>Российской Федерации  от 25.11.2022 № 1028</a:t>
            </a:r>
            <a:r>
              <a:rPr sz="1400"/>
              <a:t/>
            </a:r>
            <a:br>
              <a:rPr sz="1400"/>
            </a:br>
            <a:r>
              <a:rPr lang="ru-RU" sz="1400" b="0" strike="noStrike" spc="-1">
                <a:solidFill>
                  <a:srgbClr val="FFFFFF"/>
                </a:solidFill>
                <a:latin typeface="Arial"/>
                <a:ea typeface="Calibri"/>
              </a:rPr>
              <a:t>«Об утверждении федеральной образовательной программы дошкольного образования» </a:t>
            </a:r>
            <a:r>
              <a:rPr sz="1400"/>
              <a:t/>
            </a:r>
            <a:br>
              <a:rPr sz="1400"/>
            </a:br>
            <a:r>
              <a:rPr lang="ru-RU" sz="1400" b="0" strike="noStrike" spc="-1">
                <a:solidFill>
                  <a:srgbClr val="FFFFFF"/>
                </a:solidFill>
                <a:latin typeface="Arial"/>
                <a:ea typeface="Calibri"/>
              </a:rPr>
              <a:t>(Зарегистрирован  в Министерстве юстиции </a:t>
            </a:r>
            <a:r>
              <a:rPr sz="1400"/>
              <a:t/>
            </a:r>
            <a:br>
              <a:rPr sz="1400"/>
            </a:br>
            <a:r>
              <a:rPr lang="ru-RU" sz="1400" b="0" strike="noStrike" spc="-1">
                <a:solidFill>
                  <a:srgbClr val="FFFFFF"/>
                </a:solidFill>
                <a:latin typeface="Arial"/>
                <a:ea typeface="Calibri"/>
              </a:rPr>
              <a:t>Российской Федерации 28.12.2022, </a:t>
            </a:r>
            <a:r>
              <a:rPr sz="1400"/>
              <a:t/>
            </a:r>
            <a:br>
              <a:rPr sz="1400"/>
            </a:br>
            <a:r>
              <a:rPr lang="ru-RU" sz="1400" b="0" strike="noStrike" spc="-1">
                <a:solidFill>
                  <a:srgbClr val="FFFFFF"/>
                </a:solidFill>
                <a:latin typeface="Arial"/>
                <a:ea typeface="Calibri"/>
              </a:rPr>
              <a:t>регистрационный № 71847)</a:t>
            </a:r>
            <a:r>
              <a:rPr lang="en-US" sz="1400" b="0" strike="noStrike" spc="-1">
                <a:solidFill>
                  <a:srgbClr val="FFFFFF"/>
                </a:solidFill>
                <a:latin typeface="Arial"/>
                <a:ea typeface="Calibri"/>
              </a:rPr>
              <a:t> http://publication.pravo.gov.ru/document/0001202212280044</a:t>
            </a:r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5" name="Шестиугольник 24"/>
          <p:cNvSpPr/>
          <p:nvPr/>
        </p:nvSpPr>
        <p:spPr>
          <a:xfrm>
            <a:off x="1620360" y="4320360"/>
            <a:ext cx="5758560" cy="1258560"/>
          </a:xfrm>
          <a:prstGeom prst="hexagon">
            <a:avLst>
              <a:gd name="adj" fmla="val 0"/>
              <a:gd name="vf" fmla="val 115470"/>
            </a:avLst>
          </a:prstGeom>
          <a:solidFill>
            <a:srgbClr val="002060"/>
          </a:solidFill>
          <a:ln>
            <a:solidFill>
              <a:srgbClr val="31356E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chemeClr val="lt1"/>
                </a:solidFill>
                <a:latin typeface="Arial"/>
                <a:ea typeface="Tahoma"/>
              </a:rPr>
              <a:t>Методические рекомендации по реализации федеральной образовательной программы дошкольного образования и медиапрезентация</a:t>
            </a:r>
            <a:endParaRPr lang="ru-RU" sz="16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46" name="Рисунок 25"/>
          <p:cNvPicPr/>
          <p:nvPr/>
        </p:nvPicPr>
        <p:blipFill>
          <a:blip r:embed="rId8"/>
          <a:stretch/>
        </p:blipFill>
        <p:spPr>
          <a:xfrm>
            <a:off x="180360" y="4320360"/>
            <a:ext cx="1258560" cy="1258560"/>
          </a:xfrm>
          <a:prstGeom prst="rect">
            <a:avLst/>
          </a:prstGeom>
          <a:ln w="0">
            <a:solidFill>
              <a:srgbClr val="31356E"/>
            </a:solidFill>
          </a:ln>
        </p:spPr>
      </p:pic>
      <p:sp>
        <p:nvSpPr>
          <p:cNvPr id="147" name="Шестиугольник 23"/>
          <p:cNvSpPr/>
          <p:nvPr/>
        </p:nvSpPr>
        <p:spPr>
          <a:xfrm>
            <a:off x="1620000" y="2700360"/>
            <a:ext cx="5758560" cy="1258560"/>
          </a:xfrm>
          <a:prstGeom prst="hexagon">
            <a:avLst>
              <a:gd name="adj" fmla="val 0"/>
              <a:gd name="vf" fmla="val 115470"/>
            </a:avLst>
          </a:prstGeom>
          <a:solidFill>
            <a:srgbClr val="002060"/>
          </a:solidFill>
          <a:ln>
            <a:solidFill>
              <a:srgbClr val="31356E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chemeClr val="lt1"/>
                </a:solidFill>
                <a:latin typeface="Arial"/>
                <a:ea typeface="Tahoma"/>
              </a:rPr>
              <a:t>Федеральная образовательная программа дошкольного образования</a:t>
            </a:r>
            <a:endParaRPr lang="ru-RU" sz="16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48" name="Рисунок 26"/>
          <p:cNvPicPr/>
          <p:nvPr/>
        </p:nvPicPr>
        <p:blipFill>
          <a:blip r:embed="rId9"/>
          <a:stretch/>
        </p:blipFill>
        <p:spPr>
          <a:xfrm>
            <a:off x="160200" y="2680200"/>
            <a:ext cx="1278720" cy="1278720"/>
          </a:xfrm>
          <a:prstGeom prst="rect">
            <a:avLst/>
          </a:prstGeom>
          <a:ln w="0">
            <a:solidFill>
              <a:srgbClr val="31356E"/>
            </a:solidFill>
          </a:ln>
        </p:spPr>
      </p:pic>
      <p:pic>
        <p:nvPicPr>
          <p:cNvPr id="149" name="Рисунок 27"/>
          <p:cNvPicPr/>
          <p:nvPr/>
        </p:nvPicPr>
        <p:blipFill>
          <a:blip r:embed="rId10"/>
          <a:stretch/>
        </p:blipFill>
        <p:spPr>
          <a:xfrm>
            <a:off x="180000" y="5940000"/>
            <a:ext cx="1258560" cy="1258560"/>
          </a:xfrm>
          <a:prstGeom prst="rect">
            <a:avLst/>
          </a:prstGeom>
          <a:ln w="0">
            <a:solidFill>
              <a:srgbClr val="1D2D5A"/>
            </a:solidFill>
          </a:ln>
        </p:spPr>
      </p:pic>
      <p:sp>
        <p:nvSpPr>
          <p:cNvPr id="150" name="Шестиугольник 28"/>
          <p:cNvSpPr/>
          <p:nvPr/>
        </p:nvSpPr>
        <p:spPr>
          <a:xfrm>
            <a:off x="1653120" y="5940000"/>
            <a:ext cx="5758560" cy="1258560"/>
          </a:xfrm>
          <a:prstGeom prst="hexagon">
            <a:avLst>
              <a:gd name="adj" fmla="val 0"/>
              <a:gd name="vf" fmla="val 115470"/>
            </a:avLst>
          </a:prstGeom>
          <a:solidFill>
            <a:srgbClr val="002060"/>
          </a:solidFill>
          <a:ln>
            <a:solidFill>
              <a:srgbClr val="31356E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chemeClr val="lt1"/>
                </a:solidFill>
                <a:latin typeface="Arial"/>
                <a:ea typeface="Tahoma"/>
              </a:rPr>
              <a:t>Методические рекомендации по планированию и реализации образовательной деятельности дошкольных образовательных организаций в соответствии с федеральной образовательной программой дошкольного образования</a:t>
            </a:r>
            <a:endParaRPr lang="ru-RU" sz="16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Группа 5"/>
          <p:cNvGrpSpPr/>
          <p:nvPr/>
        </p:nvGrpSpPr>
        <p:grpSpPr>
          <a:xfrm>
            <a:off x="776160" y="194400"/>
            <a:ext cx="8181720" cy="868320"/>
            <a:chOff x="776160" y="194400"/>
            <a:chExt cx="8181720" cy="868320"/>
          </a:xfrm>
        </p:grpSpPr>
        <p:pic>
          <p:nvPicPr>
            <p:cNvPr id="152" name="Рисунок 1"/>
            <p:cNvPicPr/>
            <p:nvPr/>
          </p:nvPicPr>
          <p:blipFill>
            <a:blip r:embed="rId2"/>
            <a:stretch/>
          </p:blipFill>
          <p:spPr>
            <a:xfrm>
              <a:off x="776160" y="335520"/>
              <a:ext cx="1014120" cy="536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3" name="Рисунок 2"/>
            <p:cNvPicPr/>
            <p:nvPr/>
          </p:nvPicPr>
          <p:blipFill>
            <a:blip r:embed="rId3"/>
            <a:stretch/>
          </p:blipFill>
          <p:spPr>
            <a:xfrm>
              <a:off x="2452680" y="442800"/>
              <a:ext cx="1598040" cy="3855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4" name="Рисунок 3"/>
            <p:cNvPicPr/>
            <p:nvPr/>
          </p:nvPicPr>
          <p:blipFill>
            <a:blip r:embed="rId4"/>
            <a:stretch/>
          </p:blipFill>
          <p:spPr>
            <a:xfrm>
              <a:off x="5348160" y="194400"/>
              <a:ext cx="864000" cy="86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5" name="Рисунок 4"/>
            <p:cNvPicPr/>
            <p:nvPr/>
          </p:nvPicPr>
          <p:blipFill>
            <a:blip r:embed="rId5"/>
            <a:stretch/>
          </p:blipFill>
          <p:spPr>
            <a:xfrm>
              <a:off x="7583760" y="378360"/>
              <a:ext cx="1374120" cy="51444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56" name="Picture 2" descr="G:\Olga\Olga\_!!работа\_РАО коррекц\_Съезд\2023\россия ч.png"/>
          <p:cNvPicPr/>
          <p:nvPr/>
        </p:nvPicPr>
        <p:blipFill>
          <a:blip r:embed="rId6"/>
          <a:stretch/>
        </p:blipFill>
        <p:spPr>
          <a:xfrm>
            <a:off x="9940680" y="414360"/>
            <a:ext cx="1739880" cy="299160"/>
          </a:xfrm>
          <a:prstGeom prst="rect">
            <a:avLst/>
          </a:prstGeom>
          <a:ln w="0">
            <a:noFill/>
          </a:ln>
        </p:spPr>
      </p:pic>
      <p:sp>
        <p:nvSpPr>
          <p:cNvPr id="157" name="Шестиугольник 5"/>
          <p:cNvSpPr/>
          <p:nvPr/>
        </p:nvSpPr>
        <p:spPr>
          <a:xfrm>
            <a:off x="624600" y="6573960"/>
            <a:ext cx="12238560" cy="804960"/>
          </a:xfrm>
          <a:prstGeom prst="hexagon">
            <a:avLst>
              <a:gd name="adj" fmla="val 0"/>
              <a:gd name="vf" fmla="val 115470"/>
            </a:avLst>
          </a:prstGeom>
          <a:solidFill>
            <a:srgbClr val="31356E"/>
          </a:solidFill>
          <a:ln>
            <a:solidFill>
              <a:srgbClr val="FFFF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200" b="0" strike="noStrike" spc="-1">
              <a:solidFill>
                <a:srgbClr val="31356E"/>
              </a:solidFill>
              <a:latin typeface="Arial "/>
              <a:ea typeface="DejaVu Sans"/>
            </a:endParaRPr>
          </a:p>
        </p:txBody>
      </p:sp>
      <p:sp>
        <p:nvSpPr>
          <p:cNvPr id="158" name="Шестиугольник 1"/>
          <p:cNvSpPr/>
          <p:nvPr/>
        </p:nvSpPr>
        <p:spPr>
          <a:xfrm>
            <a:off x="624600" y="3898440"/>
            <a:ext cx="12238560" cy="775440"/>
          </a:xfrm>
          <a:prstGeom prst="hexagon">
            <a:avLst>
              <a:gd name="adj" fmla="val 0"/>
              <a:gd name="vf" fmla="val 115470"/>
            </a:avLst>
          </a:prstGeom>
          <a:solidFill>
            <a:srgbClr val="31356E"/>
          </a:solidFill>
          <a:ln>
            <a:solidFill>
              <a:srgbClr val="FFFF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200" b="0" strike="noStrike" spc="-1">
              <a:solidFill>
                <a:srgbClr val="31356E"/>
              </a:solidFill>
              <a:latin typeface="Arial "/>
              <a:ea typeface="DejaVu Sans"/>
            </a:endParaRPr>
          </a:p>
        </p:txBody>
      </p:sp>
      <p:sp>
        <p:nvSpPr>
          <p:cNvPr id="159" name="TextBox 287"/>
          <p:cNvSpPr/>
          <p:nvPr/>
        </p:nvSpPr>
        <p:spPr>
          <a:xfrm>
            <a:off x="808560" y="4072680"/>
            <a:ext cx="11870640" cy="526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ts val="283"/>
              </a:lnSpc>
            </a:pPr>
            <a:r>
              <a:rPr lang="ru-RU" sz="1800" b="1" strike="noStrike" spc="66">
                <a:solidFill>
                  <a:srgbClr val="FFFFFF"/>
                </a:solidFill>
                <a:latin typeface="Arial "/>
                <a:ea typeface="Tahoma"/>
              </a:rPr>
              <a:t>Публичные медиа мероприятия 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Шестиугольник 2"/>
          <p:cNvSpPr/>
          <p:nvPr/>
        </p:nvSpPr>
        <p:spPr>
          <a:xfrm>
            <a:off x="624600" y="4675320"/>
            <a:ext cx="12238560" cy="723600"/>
          </a:xfrm>
          <a:prstGeom prst="hexagon">
            <a:avLst>
              <a:gd name="adj" fmla="val 0"/>
              <a:gd name="vf" fmla="val 115470"/>
            </a:avLst>
          </a:prstGeom>
          <a:solidFill>
            <a:srgbClr val="FFFFFF"/>
          </a:solidFill>
          <a:ln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chemeClr val="lt1"/>
                </a:solidFill>
                <a:latin typeface="Arial "/>
                <a:ea typeface="Tahoma"/>
              </a:rPr>
              <a:t>Ве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Шестиугольник 3"/>
          <p:cNvSpPr/>
          <p:nvPr/>
        </p:nvSpPr>
        <p:spPr>
          <a:xfrm>
            <a:off x="624600" y="1919160"/>
            <a:ext cx="12285000" cy="1006920"/>
          </a:xfrm>
          <a:prstGeom prst="hexagon">
            <a:avLst>
              <a:gd name="adj" fmla="val 0"/>
              <a:gd name="vf" fmla="val 115470"/>
            </a:avLst>
          </a:prstGeom>
          <a:solidFill>
            <a:srgbClr val="31356E"/>
          </a:solidFill>
          <a:ln>
            <a:solidFill>
              <a:srgbClr val="FFFF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200" b="0" strike="noStrike" spc="-1">
              <a:solidFill>
                <a:srgbClr val="31356E"/>
              </a:solidFill>
              <a:latin typeface="Arial "/>
              <a:ea typeface="DejaVu Sans"/>
            </a:endParaRPr>
          </a:p>
        </p:txBody>
      </p:sp>
      <p:sp>
        <p:nvSpPr>
          <p:cNvPr id="162" name="Прямоугольник 2"/>
          <p:cNvSpPr/>
          <p:nvPr/>
        </p:nvSpPr>
        <p:spPr>
          <a:xfrm>
            <a:off x="595800" y="2049120"/>
            <a:ext cx="639432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66">
                <a:solidFill>
                  <a:srgbClr val="FFFFFF"/>
                </a:solidFill>
                <a:latin typeface="Arial "/>
                <a:ea typeface="Tahoma"/>
              </a:rPr>
              <a:t>Вебинары  </a:t>
            </a:r>
            <a:r>
              <a:rPr lang="ru-RU" sz="1500" b="0" i="1" strike="noStrike" spc="66">
                <a:solidFill>
                  <a:srgbClr val="FFFFFF"/>
                </a:solidFill>
                <a:latin typeface="Arial "/>
                <a:ea typeface="Tahoma"/>
              </a:rPr>
              <a:t>(22.03.23;14.07.23; 20-21.06.23; 31.10.23)</a:t>
            </a:r>
            <a:endParaRPr lang="ru-RU" sz="15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1" strike="noStrike" spc="66">
                <a:solidFill>
                  <a:srgbClr val="FFFFFF"/>
                </a:solidFill>
                <a:latin typeface="Arial "/>
                <a:ea typeface="Tahoma"/>
              </a:rPr>
              <a:t>Семинары </a:t>
            </a:r>
            <a:r>
              <a:rPr lang="ru-RU" sz="1500" b="0" i="1" strike="noStrike" spc="69">
                <a:solidFill>
                  <a:srgbClr val="FFFFFF"/>
                </a:solidFill>
                <a:latin typeface="Arial "/>
                <a:ea typeface="Tahoma"/>
              </a:rPr>
              <a:t>(05.06.23; 06.06.23; 27.06.23; 29.06.23; 16.05.23) </a:t>
            </a:r>
            <a:endParaRPr lang="ru-RU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Шестиугольник 4"/>
          <p:cNvSpPr/>
          <p:nvPr/>
        </p:nvSpPr>
        <p:spPr>
          <a:xfrm>
            <a:off x="624600" y="2927160"/>
            <a:ext cx="12238560" cy="969840"/>
          </a:xfrm>
          <a:prstGeom prst="hexagon">
            <a:avLst>
              <a:gd name="adj" fmla="val 0"/>
              <a:gd name="vf" fmla="val 115470"/>
            </a:avLst>
          </a:prstGeom>
          <a:solidFill>
            <a:srgbClr val="FFFFFF"/>
          </a:solidFill>
          <a:ln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chemeClr val="lt1"/>
                </a:solidFill>
                <a:latin typeface="Arial "/>
                <a:ea typeface="Tahoma"/>
              </a:rPr>
              <a:t>Ве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Прямоугольник 3"/>
          <p:cNvSpPr/>
          <p:nvPr/>
        </p:nvSpPr>
        <p:spPr>
          <a:xfrm>
            <a:off x="671040" y="2927160"/>
            <a:ext cx="1219212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66">
                <a:solidFill>
                  <a:srgbClr val="002060"/>
                </a:solidFill>
                <a:latin typeface="Arial "/>
                <a:ea typeface="Tahoma"/>
              </a:rPr>
              <a:t>Популяризация научно-практического и методического контента для педагогов ДО по 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66">
                <a:solidFill>
                  <a:srgbClr val="002060"/>
                </a:solidFill>
                <a:latin typeface="Arial "/>
                <a:ea typeface="Tahoma"/>
              </a:rPr>
              <a:t>типовым вопросам и проблемным ситуациям, возникающим в процессе внедрения и реализации ФОП ДО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TextBox 294"/>
          <p:cNvSpPr/>
          <p:nvPr/>
        </p:nvSpPr>
        <p:spPr>
          <a:xfrm>
            <a:off x="749520" y="4675320"/>
            <a:ext cx="11878560" cy="746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ts val="283"/>
              </a:lnSpc>
            </a:pPr>
            <a:r>
              <a:rPr lang="ru-RU" sz="1800" b="1" strike="noStrike" spc="-1">
                <a:solidFill>
                  <a:srgbClr val="002060"/>
                </a:solidFill>
                <a:latin typeface="Arial "/>
                <a:ea typeface="DejaVu Sans"/>
              </a:rPr>
              <a:t>Программы повышения квалификации Института развития, здоровья и адаптации ребенка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TextBox 3"/>
          <p:cNvSpPr/>
          <p:nvPr/>
        </p:nvSpPr>
        <p:spPr>
          <a:xfrm>
            <a:off x="624600" y="5405760"/>
            <a:ext cx="6118560" cy="1155240"/>
          </a:xfrm>
          <a:prstGeom prst="rect">
            <a:avLst/>
          </a:prstGeom>
          <a:solidFill>
            <a:srgbClr val="FFFFFF"/>
          </a:solidFill>
          <a:ln w="0"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2060"/>
                </a:solidFill>
                <a:latin typeface="Arial "/>
                <a:ea typeface="DejaVu Sans"/>
              </a:rPr>
              <a:t>Дополнительная профессиональная программа</a:t>
            </a:r>
            <a:r>
              <a:rPr sz="1400"/>
              <a:t/>
            </a:r>
            <a:br>
              <a:rPr sz="1400"/>
            </a:br>
            <a:r>
              <a:rPr lang="ru-RU" sz="1400" b="1" strike="noStrike" spc="-1">
                <a:solidFill>
                  <a:srgbClr val="002060"/>
                </a:solidFill>
                <a:latin typeface="Arial "/>
                <a:ea typeface="DejaVu Sans"/>
              </a:rPr>
              <a:t>(повышению квалификации) </a:t>
            </a:r>
            <a:r>
              <a:rPr sz="1400"/>
              <a:t/>
            </a:r>
            <a:br>
              <a:rPr sz="1400"/>
            </a:br>
            <a:r>
              <a:rPr lang="ru-RU" sz="1400" b="1" strike="noStrike" spc="-1">
                <a:solidFill>
                  <a:srgbClr val="002060"/>
                </a:solidFill>
                <a:latin typeface="Arial "/>
                <a:ea typeface="DejaVu Sans"/>
              </a:rPr>
              <a:t>«Направления и условия реализации </a:t>
            </a:r>
            <a:r>
              <a:rPr sz="1400"/>
              <a:t/>
            </a:r>
            <a:br>
              <a:rPr sz="1400"/>
            </a:br>
            <a:r>
              <a:rPr lang="ru-RU" sz="1400" b="1" strike="noStrike" spc="-1">
                <a:solidFill>
                  <a:srgbClr val="002060"/>
                </a:solidFill>
                <a:latin typeface="Arial "/>
                <a:ea typeface="DejaVu Sans"/>
              </a:rPr>
              <a:t>Федеральной образовательной программы дошкольного образования»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TextBox 6"/>
          <p:cNvSpPr/>
          <p:nvPr/>
        </p:nvSpPr>
        <p:spPr>
          <a:xfrm>
            <a:off x="6744600" y="5405760"/>
            <a:ext cx="6118560" cy="1155240"/>
          </a:xfrm>
          <a:prstGeom prst="rect">
            <a:avLst/>
          </a:prstGeom>
          <a:solidFill>
            <a:srgbClr val="FFFFFF"/>
          </a:solidFill>
          <a:ln w="0"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2060"/>
                </a:solidFill>
                <a:latin typeface="Arial "/>
                <a:ea typeface="DejaVu Sans"/>
              </a:rPr>
              <a:t>Дополнительная профессиональная программа</a:t>
            </a:r>
            <a:r>
              <a:rPr sz="1400"/>
              <a:t/>
            </a:r>
            <a:br>
              <a:rPr sz="1400"/>
            </a:br>
            <a:r>
              <a:rPr lang="ru-RU" sz="1400" b="1" strike="noStrike" spc="-1">
                <a:solidFill>
                  <a:srgbClr val="002060"/>
                </a:solidFill>
                <a:latin typeface="Arial "/>
                <a:ea typeface="DejaVu Sans"/>
              </a:rPr>
              <a:t>(повышение квалификации) </a:t>
            </a:r>
            <a:r>
              <a:rPr sz="1400"/>
              <a:t/>
            </a:r>
            <a:br>
              <a:rPr sz="1400"/>
            </a:br>
            <a:r>
              <a:rPr lang="ru-RU" sz="1400" b="1" strike="noStrike" spc="-1">
                <a:solidFill>
                  <a:srgbClr val="002060"/>
                </a:solidFill>
                <a:latin typeface="Arial "/>
                <a:ea typeface="DejaVu Sans"/>
              </a:rPr>
              <a:t>«Просвещение родителей (законных представителей)</a:t>
            </a:r>
            <a:r>
              <a:rPr sz="1400"/>
              <a:t/>
            </a:r>
            <a:br>
              <a:rPr sz="1400"/>
            </a:br>
            <a:r>
              <a:rPr lang="ru-RU" sz="1400" b="1" strike="noStrike" spc="-1">
                <a:solidFill>
                  <a:srgbClr val="002060"/>
                </a:solidFill>
                <a:latin typeface="Arial "/>
                <a:ea typeface="DejaVu Sans"/>
              </a:rPr>
              <a:t>детей младенческого, раннего и дошкольного возрастов в дошкольной образовательной организации»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Прямоугольник 10"/>
          <p:cNvSpPr/>
          <p:nvPr/>
        </p:nvSpPr>
        <p:spPr>
          <a:xfrm>
            <a:off x="6801120" y="1944000"/>
            <a:ext cx="593892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66">
                <a:solidFill>
                  <a:srgbClr val="FFFFFF"/>
                </a:solidFill>
                <a:latin typeface="Arial "/>
                <a:ea typeface="Tahoma"/>
              </a:rPr>
              <a:t>Международный конгресс </a:t>
            </a:r>
            <a:r>
              <a:rPr lang="ru-RU" sz="1500" b="0" i="1" strike="noStrike" spc="66">
                <a:solidFill>
                  <a:srgbClr val="FFFFFF"/>
                </a:solidFill>
                <a:latin typeface="Arial "/>
                <a:ea typeface="Tahoma"/>
              </a:rPr>
              <a:t>(18-22.04.23)</a:t>
            </a:r>
            <a:endParaRPr lang="ru-RU" sz="15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1" strike="noStrike" spc="66">
                <a:solidFill>
                  <a:srgbClr val="FFFFFF"/>
                </a:solidFill>
                <a:latin typeface="Arial "/>
                <a:ea typeface="Tahoma"/>
              </a:rPr>
              <a:t>Форум </a:t>
            </a:r>
            <a:r>
              <a:rPr lang="ru-RU" sz="1500" b="0" i="1" strike="noStrike" spc="66">
                <a:solidFill>
                  <a:srgbClr val="FFFFFF"/>
                </a:solidFill>
                <a:latin typeface="Arial "/>
                <a:ea typeface="Tahoma"/>
              </a:rPr>
              <a:t>(15-17.06.23)</a:t>
            </a:r>
            <a:endParaRPr lang="ru-RU" sz="15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1" strike="noStrike" spc="66">
                <a:solidFill>
                  <a:srgbClr val="FFFFFF"/>
                </a:solidFill>
                <a:latin typeface="Arial "/>
                <a:ea typeface="Tahoma"/>
              </a:rPr>
              <a:t>Конференция </a:t>
            </a:r>
            <a:r>
              <a:rPr lang="ru-RU" sz="1500" b="0" i="1" strike="noStrike" spc="66">
                <a:solidFill>
                  <a:srgbClr val="FFFFFF"/>
                </a:solidFill>
                <a:latin typeface="Arial "/>
                <a:ea typeface="Tahoma"/>
              </a:rPr>
              <a:t>(28.02.23-02.03.23)</a:t>
            </a:r>
            <a:endParaRPr lang="ru-RU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Прямоугольник 7"/>
          <p:cNvSpPr/>
          <p:nvPr/>
        </p:nvSpPr>
        <p:spPr>
          <a:xfrm>
            <a:off x="180000" y="1100520"/>
            <a:ext cx="1301904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66">
                <a:solidFill>
                  <a:srgbClr val="002060"/>
                </a:solidFill>
                <a:latin typeface="Arial "/>
                <a:ea typeface="Tahoma"/>
              </a:rPr>
              <a:t>ОРГАНИЗАЦИОННО-МЕТОДИЧЕСКОЕ СОПРОВОЖДЕНИЕ ВНЕДРЕНИЯ 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1" strike="noStrike" spc="66">
                <a:solidFill>
                  <a:srgbClr val="002060"/>
                </a:solidFill>
                <a:latin typeface="Arial "/>
                <a:ea typeface="Tahoma"/>
              </a:rPr>
              <a:t>ФЕДЕРАЛЬНОЙ ОБРАЗОВАТЕЛЬНОЙ ПРОГРАММЫ ДОШКОЛЬНОГО ОБРАЗОВАНИЯ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TextBox 1023"/>
          <p:cNvSpPr/>
          <p:nvPr/>
        </p:nvSpPr>
        <p:spPr>
          <a:xfrm>
            <a:off x="625320" y="6641280"/>
            <a:ext cx="12238560" cy="1078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66">
                <a:solidFill>
                  <a:srgbClr val="FFFFFF"/>
                </a:solidFill>
                <a:latin typeface="Arial"/>
                <a:ea typeface="Tahoma"/>
              </a:rPr>
              <a:t>Иная деятельность в рамках реализации мер по внедрению ФОП ДО: 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0" i="1" strike="noStrike" spc="66">
                <a:solidFill>
                  <a:srgbClr val="FFFFFF"/>
                </a:solidFill>
                <a:latin typeface="Arial"/>
                <a:ea typeface="Tahoma"/>
              </a:rPr>
              <a:t>- р</a:t>
            </a:r>
            <a:r>
              <a:rPr lang="ru-RU" sz="1200" b="0" i="1" strike="noStrike" spc="-1">
                <a:solidFill>
                  <a:srgbClr val="FFFFFF"/>
                </a:solidFill>
                <a:latin typeface="Arial"/>
                <a:ea typeface="Tahoma"/>
              </a:rPr>
              <a:t>еализация НИР «Алгоритмы конструирования образовательных программ дошкольного образования в условиях единого образовательного пространства»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0" i="1" strike="noStrike" spc="-1">
                <a:solidFill>
                  <a:srgbClr val="FFFFFF"/>
                </a:solidFill>
                <a:latin typeface="Arial"/>
                <a:ea typeface="Tahoma"/>
              </a:rPr>
              <a:t>- Рабочая группа по дошкольному образованию при Федеральном учебно-методическом объединении по общему образованию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Группа 1"/>
          <p:cNvGrpSpPr/>
          <p:nvPr/>
        </p:nvGrpSpPr>
        <p:grpSpPr>
          <a:xfrm>
            <a:off x="725760" y="183600"/>
            <a:ext cx="7203240" cy="775800"/>
            <a:chOff x="725760" y="183600"/>
            <a:chExt cx="7203240" cy="775800"/>
          </a:xfrm>
        </p:grpSpPr>
        <p:pic>
          <p:nvPicPr>
            <p:cNvPr id="172" name="Рисунок 11"/>
            <p:cNvPicPr/>
            <p:nvPr/>
          </p:nvPicPr>
          <p:blipFill>
            <a:blip r:embed="rId2"/>
            <a:stretch/>
          </p:blipFill>
          <p:spPr>
            <a:xfrm>
              <a:off x="725760" y="293760"/>
              <a:ext cx="926640" cy="5144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3" name="Рисунок 12"/>
            <p:cNvPicPr/>
            <p:nvPr/>
          </p:nvPicPr>
          <p:blipFill>
            <a:blip r:embed="rId3"/>
            <a:stretch/>
          </p:blipFill>
          <p:spPr>
            <a:xfrm>
              <a:off x="2585520" y="406800"/>
              <a:ext cx="1362240" cy="3294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4" name="Рисунок 13"/>
            <p:cNvPicPr/>
            <p:nvPr/>
          </p:nvPicPr>
          <p:blipFill>
            <a:blip r:embed="rId4"/>
            <a:stretch/>
          </p:blipFill>
          <p:spPr>
            <a:xfrm>
              <a:off x="4934880" y="183600"/>
              <a:ext cx="771840" cy="7758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5" name="Рисунок 15"/>
            <p:cNvPicPr/>
            <p:nvPr/>
          </p:nvPicPr>
          <p:blipFill>
            <a:blip r:embed="rId5"/>
            <a:stretch/>
          </p:blipFill>
          <p:spPr>
            <a:xfrm>
              <a:off x="6796080" y="359640"/>
              <a:ext cx="1132920" cy="42336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76" name="Picture 2" descr="G:\Olga\Olga\_!!работа\_РАО коррекц\_Съезд\2023\россия б.png"/>
          <p:cNvPicPr/>
          <p:nvPr/>
        </p:nvPicPr>
        <p:blipFill>
          <a:blip r:embed="rId6"/>
          <a:stretch/>
        </p:blipFill>
        <p:spPr>
          <a:xfrm>
            <a:off x="8701200" y="427320"/>
            <a:ext cx="1675440" cy="288000"/>
          </a:xfrm>
          <a:prstGeom prst="rect">
            <a:avLst/>
          </a:prstGeom>
          <a:ln w="0">
            <a:noFill/>
          </a:ln>
        </p:spPr>
      </p:pic>
      <p:sp>
        <p:nvSpPr>
          <p:cNvPr id="177" name="Прямоугольный треугольник 1"/>
          <p:cNvSpPr/>
          <p:nvPr/>
        </p:nvSpPr>
        <p:spPr>
          <a:xfrm rot="5400000">
            <a:off x="8845200" y="1054440"/>
            <a:ext cx="1335600" cy="1743120"/>
          </a:xfrm>
          <a:custGeom>
            <a:avLst/>
            <a:gdLst>
              <a:gd name="textAreaLeft" fmla="*/ 0 w 1335600"/>
              <a:gd name="textAreaRight" fmla="*/ 1337400 w 1335600"/>
              <a:gd name="textAreaTop" fmla="*/ 0 h 1743120"/>
              <a:gd name="textAreaBottom" fmla="*/ 1744920 h 1743120"/>
            </a:gdLst>
            <a:ahLst/>
            <a:cxnLst/>
            <a:rect l="textAreaLeft" t="textAreaTop" r="textAreaRight" b="textAreaBottom"/>
            <a:pathLst>
              <a:path w="1266557" h="1703661">
                <a:moveTo>
                  <a:pt x="0" y="1703661"/>
                </a:moveTo>
                <a:lnTo>
                  <a:pt x="3" y="0"/>
                </a:lnTo>
                <a:lnTo>
                  <a:pt x="1266557" y="1703661"/>
                </a:lnTo>
                <a:lnTo>
                  <a:pt x="0" y="1703661"/>
                </a:lnTo>
                <a:close/>
              </a:path>
            </a:pathLst>
          </a:custGeom>
          <a:solidFill>
            <a:srgbClr val="254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ts val="283"/>
              </a:lnSpc>
            </a:pPr>
            <a:endParaRPr lang="ru-RU" sz="1150" b="0" strike="noStrike" spc="-1">
              <a:solidFill>
                <a:srgbClr val="76B6F6"/>
              </a:solidFill>
              <a:latin typeface="Tahoma"/>
              <a:ea typeface="Tahoma"/>
            </a:endParaRPr>
          </a:p>
        </p:txBody>
      </p:sp>
      <p:grpSp>
        <p:nvGrpSpPr>
          <p:cNvPr id="178" name="Группа 4"/>
          <p:cNvGrpSpPr/>
          <p:nvPr/>
        </p:nvGrpSpPr>
        <p:grpSpPr>
          <a:xfrm>
            <a:off x="8819280" y="1409040"/>
            <a:ext cx="4140720" cy="5757480"/>
            <a:chOff x="8819280" y="1409040"/>
            <a:chExt cx="4140720" cy="5757480"/>
          </a:xfrm>
        </p:grpSpPr>
        <p:pic>
          <p:nvPicPr>
            <p:cNvPr id="179" name="Picture 4"/>
            <p:cNvPicPr/>
            <p:nvPr/>
          </p:nvPicPr>
          <p:blipFill>
            <a:blip r:embed="rId7"/>
            <a:srcRect l="26042" r="26042"/>
            <a:stretch/>
          </p:blipFill>
          <p:spPr>
            <a:xfrm>
              <a:off x="8819280" y="1409040"/>
              <a:ext cx="4138200" cy="5755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80" name="Прямоугольник 4"/>
            <p:cNvSpPr/>
            <p:nvPr/>
          </p:nvSpPr>
          <p:spPr>
            <a:xfrm rot="10800000">
              <a:off x="8821800" y="1411200"/>
              <a:ext cx="4138200" cy="5755320"/>
            </a:xfrm>
            <a:prstGeom prst="rect">
              <a:avLst/>
            </a:prstGeom>
            <a:gradFill rotWithShape="0">
              <a:gsLst>
                <a:gs pos="32000">
                  <a:srgbClr val="002060">
                    <a:alpha val="0"/>
                  </a:srgbClr>
                </a:gs>
                <a:gs pos="100000">
                  <a:srgbClr val="002060">
                    <a:alpha val="78039"/>
                  </a:srgbClr>
                </a:gs>
              </a:gsLst>
              <a:lin ang="18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ts val="283"/>
                </a:lnSpc>
              </a:pPr>
              <a:endParaRPr lang="ru-RU" sz="1800" b="0" strike="noStrike" spc="-1">
                <a:solidFill>
                  <a:schemeClr val="lt1"/>
                </a:solidFill>
                <a:latin typeface="Calibri"/>
                <a:ea typeface="DejaVu Sans"/>
              </a:endParaRPr>
            </a:p>
          </p:txBody>
        </p:sp>
      </p:grpSp>
      <p:sp>
        <p:nvSpPr>
          <p:cNvPr id="181" name="Скругленный прямоугольник 1"/>
          <p:cNvSpPr/>
          <p:nvPr/>
        </p:nvSpPr>
        <p:spPr>
          <a:xfrm>
            <a:off x="360000" y="2381400"/>
            <a:ext cx="7558560" cy="4817160"/>
          </a:xfrm>
          <a:prstGeom prst="roundRect">
            <a:avLst>
              <a:gd name="adj" fmla="val 6041"/>
            </a:avLst>
          </a:prstGeom>
          <a:gradFill rotWithShape="0">
            <a:gsLst>
              <a:gs pos="0">
                <a:srgbClr val="729FCF">
                  <a:alpha val="52156"/>
                </a:srgbClr>
              </a:gs>
              <a:gs pos="100000">
                <a:srgbClr val="729FCF">
                  <a:alpha val="42352"/>
                </a:srgbClr>
              </a:gs>
            </a:gsLst>
            <a:lin ang="2700000"/>
          </a:gradFill>
          <a:ln w="6350">
            <a:solidFill>
              <a:srgbClr val="ABC0E4"/>
            </a:solidFill>
            <a:round/>
          </a:ln>
          <a:effectLst>
            <a:outerShdw blurRad="63360" sx="102000" sy="102000" algn="ctr" rotWithShape="0">
              <a:srgbClr val="819FCF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ts val="283"/>
              </a:lnSpc>
            </a:pPr>
            <a:endParaRPr lang="ru-RU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pic>
        <p:nvPicPr>
          <p:cNvPr id="182" name="Рисунок 21"/>
          <p:cNvPicPr/>
          <p:nvPr/>
        </p:nvPicPr>
        <p:blipFill>
          <a:blip r:embed="rId8"/>
          <a:stretch/>
        </p:blipFill>
        <p:spPr>
          <a:xfrm>
            <a:off x="540000" y="2553840"/>
            <a:ext cx="993600" cy="864720"/>
          </a:xfrm>
          <a:prstGeom prst="rect">
            <a:avLst/>
          </a:prstGeom>
          <a:ln w="0">
            <a:noFill/>
          </a:ln>
        </p:spPr>
      </p:pic>
      <p:pic>
        <p:nvPicPr>
          <p:cNvPr id="183" name="Рисунок 22"/>
          <p:cNvPicPr/>
          <p:nvPr/>
        </p:nvPicPr>
        <p:blipFill>
          <a:blip r:embed="rId9"/>
          <a:stretch/>
        </p:blipFill>
        <p:spPr>
          <a:xfrm>
            <a:off x="495000" y="5220000"/>
            <a:ext cx="1123560" cy="1383120"/>
          </a:xfrm>
          <a:prstGeom prst="rect">
            <a:avLst/>
          </a:prstGeom>
          <a:ln w="0">
            <a:noFill/>
          </a:ln>
        </p:spPr>
      </p:pic>
      <p:pic>
        <p:nvPicPr>
          <p:cNvPr id="184" name="Рисунок 23"/>
          <p:cNvPicPr/>
          <p:nvPr/>
        </p:nvPicPr>
        <p:blipFill>
          <a:blip r:embed="rId10"/>
          <a:stretch/>
        </p:blipFill>
        <p:spPr>
          <a:xfrm>
            <a:off x="720000" y="6300000"/>
            <a:ext cx="856080" cy="771120"/>
          </a:xfrm>
          <a:prstGeom prst="rect">
            <a:avLst/>
          </a:prstGeom>
          <a:ln w="0">
            <a:noFill/>
          </a:ln>
        </p:spPr>
      </p:pic>
      <p:pic>
        <p:nvPicPr>
          <p:cNvPr id="185" name="Рисунок 24"/>
          <p:cNvPicPr/>
          <p:nvPr/>
        </p:nvPicPr>
        <p:blipFill>
          <a:blip r:embed="rId8"/>
          <a:stretch/>
        </p:blipFill>
        <p:spPr>
          <a:xfrm>
            <a:off x="582840" y="3777120"/>
            <a:ext cx="1035720" cy="901440"/>
          </a:xfrm>
          <a:prstGeom prst="rect">
            <a:avLst/>
          </a:prstGeom>
          <a:ln w="0">
            <a:noFill/>
          </a:ln>
        </p:spPr>
      </p:pic>
      <p:sp>
        <p:nvSpPr>
          <p:cNvPr id="186" name="TextBox 4"/>
          <p:cNvSpPr/>
          <p:nvPr/>
        </p:nvSpPr>
        <p:spPr>
          <a:xfrm rot="4800">
            <a:off x="1615320" y="2655360"/>
            <a:ext cx="6118560" cy="4358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Wingdings" charset="2"/>
              <a:buChar char=""/>
            </a:pPr>
            <a:r>
              <a:rPr lang="ru-RU" sz="2000" b="0" strike="noStrike" spc="-1">
                <a:solidFill>
                  <a:srgbClr val="FFFFFF"/>
                </a:solidFill>
                <a:latin typeface="Arial"/>
                <a:ea typeface="DejaVu Sans"/>
              </a:rPr>
              <a:t>Концепция развития дошкольного образования до 2030 года (далее – Концепция)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Wingdings" charset="2"/>
              <a:buChar char=""/>
            </a:pPr>
            <a:r>
              <a:rPr lang="ru-RU" sz="2000" b="0" strike="noStrike" spc="-1">
                <a:solidFill>
                  <a:srgbClr val="FFFFFF"/>
                </a:solidFill>
                <a:latin typeface="Arial"/>
                <a:ea typeface="DejaVu Sans"/>
              </a:rPr>
              <a:t>Федеральная образовательная программа дошкольного образования 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Wingdings" charset="2"/>
              <a:buChar char=""/>
            </a:pPr>
            <a:r>
              <a:rPr lang="ru-RU" sz="2000" b="0" strike="noStrike" spc="-1">
                <a:solidFill>
                  <a:srgbClr val="FFFFFF"/>
                </a:solidFill>
                <a:latin typeface="Arial"/>
                <a:ea typeface="DejaVu Sans"/>
              </a:rPr>
              <a:t>Федеральная рабочая программа воспитания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Wingdings" charset="2"/>
              <a:buChar char=""/>
            </a:pPr>
            <a:r>
              <a:rPr lang="ru-RU" sz="2000" b="0" strike="noStrike" spc="-1">
                <a:solidFill>
                  <a:srgbClr val="FFFFFF"/>
                </a:solidFill>
                <a:latin typeface="Arial"/>
                <a:ea typeface="DejaVu Sans"/>
              </a:rPr>
              <a:t>Единые ценности, национально-культурные традиции 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Wingdings" charset="2"/>
              <a:buChar char=""/>
            </a:pPr>
            <a:r>
              <a:rPr lang="ru-RU" sz="2000" b="0" strike="noStrike" spc="-1">
                <a:solidFill>
                  <a:srgbClr val="FFFFFF"/>
                </a:solidFill>
                <a:latin typeface="Arial"/>
                <a:ea typeface="DejaVu Sans"/>
              </a:rPr>
              <a:t>Социальная общность и устойчивые межпоколенческие связи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TextBox 314"/>
          <p:cNvSpPr/>
          <p:nvPr/>
        </p:nvSpPr>
        <p:spPr>
          <a:xfrm>
            <a:off x="360000" y="1267920"/>
            <a:ext cx="8111520" cy="1010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FFFFFF"/>
                </a:solidFill>
                <a:latin typeface="Arial"/>
                <a:ea typeface="DejaVu Sans"/>
              </a:rPr>
              <a:t>ЧТО ОПРЕДЕЛЯЕТ ЕДИНСТВО ОБРАЗОВАТЕЛЬНОГО ПРОСТРАНСТВА ДОШКОЛЬНОГО ОБРАЗОВАНИЯ?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Группа 5"/>
          <p:cNvGrpSpPr/>
          <p:nvPr/>
        </p:nvGrpSpPr>
        <p:grpSpPr>
          <a:xfrm>
            <a:off x="776160" y="194400"/>
            <a:ext cx="8181720" cy="868320"/>
            <a:chOff x="776160" y="194400"/>
            <a:chExt cx="8181720" cy="868320"/>
          </a:xfrm>
        </p:grpSpPr>
        <p:pic>
          <p:nvPicPr>
            <p:cNvPr id="189" name="Рисунок 1"/>
            <p:cNvPicPr/>
            <p:nvPr/>
          </p:nvPicPr>
          <p:blipFill>
            <a:blip r:embed="rId2"/>
            <a:stretch/>
          </p:blipFill>
          <p:spPr>
            <a:xfrm>
              <a:off x="776160" y="335520"/>
              <a:ext cx="1014120" cy="536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90" name="Рисунок 2"/>
            <p:cNvPicPr/>
            <p:nvPr/>
          </p:nvPicPr>
          <p:blipFill>
            <a:blip r:embed="rId3"/>
            <a:stretch/>
          </p:blipFill>
          <p:spPr>
            <a:xfrm>
              <a:off x="2452680" y="442800"/>
              <a:ext cx="1598040" cy="3855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91" name="Рисунок 3"/>
            <p:cNvPicPr/>
            <p:nvPr/>
          </p:nvPicPr>
          <p:blipFill>
            <a:blip r:embed="rId4"/>
            <a:stretch/>
          </p:blipFill>
          <p:spPr>
            <a:xfrm>
              <a:off x="5348160" y="194400"/>
              <a:ext cx="864000" cy="86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92" name="Рисунок 4"/>
            <p:cNvPicPr/>
            <p:nvPr/>
          </p:nvPicPr>
          <p:blipFill>
            <a:blip r:embed="rId5"/>
            <a:stretch/>
          </p:blipFill>
          <p:spPr>
            <a:xfrm>
              <a:off x="7583760" y="378360"/>
              <a:ext cx="1374120" cy="51444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93" name="Picture 2" descr="G:\Olga\Olga\_!!работа\_РАО коррекц\_Съезд\2023\россия ч.png"/>
          <p:cNvPicPr/>
          <p:nvPr/>
        </p:nvPicPr>
        <p:blipFill>
          <a:blip r:embed="rId6"/>
          <a:stretch/>
        </p:blipFill>
        <p:spPr>
          <a:xfrm>
            <a:off x="9940680" y="414360"/>
            <a:ext cx="1739880" cy="299160"/>
          </a:xfrm>
          <a:prstGeom prst="rect">
            <a:avLst/>
          </a:prstGeom>
          <a:ln w="0">
            <a:noFill/>
          </a:ln>
        </p:spPr>
      </p:pic>
      <p:sp>
        <p:nvSpPr>
          <p:cNvPr id="194" name="TextBox 83"/>
          <p:cNvSpPr/>
          <p:nvPr/>
        </p:nvSpPr>
        <p:spPr>
          <a:xfrm>
            <a:off x="278640" y="1189080"/>
            <a:ext cx="1100304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002060"/>
                </a:solidFill>
                <a:latin typeface="Arial"/>
                <a:ea typeface="DejaVu Sans"/>
              </a:rPr>
              <a:t>Рабочая группа по разработке Концепции 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95" name="Группа 7"/>
          <p:cNvGrpSpPr/>
          <p:nvPr/>
        </p:nvGrpSpPr>
        <p:grpSpPr>
          <a:xfrm>
            <a:off x="776160" y="1774800"/>
            <a:ext cx="11962440" cy="5448240"/>
            <a:chOff x="776160" y="1774800"/>
            <a:chExt cx="11962440" cy="5448240"/>
          </a:xfrm>
        </p:grpSpPr>
        <p:sp>
          <p:nvSpPr>
            <p:cNvPr id="196" name="Заголовок 1"/>
            <p:cNvSpPr/>
            <p:nvPr/>
          </p:nvSpPr>
          <p:spPr>
            <a:xfrm>
              <a:off x="8794080" y="5444640"/>
              <a:ext cx="3250440" cy="852120"/>
            </a:xfrm>
            <a:prstGeom prst="rect">
              <a:avLst/>
            </a:prstGeom>
            <a:noFill/>
            <a:ln w="1905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ru-RU" sz="1400" b="1" strike="noStrike" spc="-1">
                  <a:solidFill>
                    <a:srgbClr val="002060"/>
                  </a:solidFill>
                  <a:latin typeface="Arial"/>
                  <a:ea typeface="Tahoma"/>
                </a:rPr>
                <a:t>ИНКЛЮЗИВНОЕ ДОШКОЛЬНОЕ ОБРАЗОВАНИЕ</a:t>
              </a:r>
              <a:endParaRPr lang="ru-RU" sz="1400" b="0" strike="noStrike" spc="-1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400" b="0" strike="noStrike" spc="-1">
                  <a:solidFill>
                    <a:srgbClr val="000000"/>
                  </a:solidFill>
                  <a:latin typeface="Arial"/>
                  <a:ea typeface="Tahoma"/>
                </a:rPr>
                <a:t>Руководитель:</a:t>
              </a:r>
              <a:endParaRPr lang="ru-RU" sz="1400" b="0" strike="noStrike" spc="-1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400" b="0" strike="noStrike" spc="-1">
                  <a:solidFill>
                    <a:srgbClr val="000000"/>
                  </a:solidFill>
                  <a:latin typeface="Arial"/>
                  <a:ea typeface="Tahoma"/>
                </a:rPr>
                <a:t>Соловьева Т.А.</a:t>
              </a:r>
              <a:endParaRPr lang="ru-RU" sz="14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97" name="Заголовок 1"/>
            <p:cNvSpPr/>
            <p:nvPr/>
          </p:nvSpPr>
          <p:spPr>
            <a:xfrm>
              <a:off x="991080" y="2336400"/>
              <a:ext cx="2452680" cy="1491480"/>
            </a:xfrm>
            <a:prstGeom prst="rect">
              <a:avLst/>
            </a:prstGeom>
            <a:noFill/>
            <a:ln w="1905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ru-RU" sz="1400" b="1" strike="noStrike" spc="-1">
                  <a:solidFill>
                    <a:srgbClr val="002060"/>
                  </a:solidFill>
                  <a:latin typeface="Arial"/>
                  <a:ea typeface="Tahoma"/>
                </a:rPr>
                <a:t>ОБЩИЕ ПОЛОЖЕНИЯ</a:t>
              </a:r>
              <a:endParaRPr lang="ru-RU" sz="1400" b="0" strike="noStrike" spc="-1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400" b="0" strike="noStrike" spc="-1">
                  <a:solidFill>
                    <a:srgbClr val="000000"/>
                  </a:solidFill>
                  <a:latin typeface="Arial"/>
                  <a:ea typeface="Tahoma"/>
                </a:rPr>
                <a:t>Руководитель:</a:t>
              </a:r>
              <a:endParaRPr lang="ru-RU" sz="1400" b="0" strike="noStrike" spc="-1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400" b="0" strike="noStrike" spc="-1">
                  <a:solidFill>
                    <a:srgbClr val="000000"/>
                  </a:solidFill>
                  <a:latin typeface="Arial"/>
                  <a:ea typeface="Tahoma"/>
                </a:rPr>
                <a:t>Лаборатория дошкольного образования ФГБНУ Институт возрастной физиологии РАО</a:t>
              </a:r>
              <a:endParaRPr lang="ru-RU" sz="1400" b="0" strike="noStrike" spc="-1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ru-RU" sz="14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198" name="Группа 8"/>
            <p:cNvGrpSpPr/>
            <p:nvPr/>
          </p:nvGrpSpPr>
          <p:grpSpPr>
            <a:xfrm>
              <a:off x="776160" y="1777680"/>
              <a:ext cx="945720" cy="1237680"/>
              <a:chOff x="776160" y="1777680"/>
              <a:chExt cx="945720" cy="1237680"/>
            </a:xfrm>
          </p:grpSpPr>
          <p:grpSp>
            <p:nvGrpSpPr>
              <p:cNvPr id="199" name="Группа 2"/>
              <p:cNvGrpSpPr/>
              <p:nvPr/>
            </p:nvGrpSpPr>
            <p:grpSpPr>
              <a:xfrm>
                <a:off x="893880" y="2266560"/>
                <a:ext cx="828000" cy="748800"/>
                <a:chOff x="893880" y="2266560"/>
                <a:chExt cx="828000" cy="748800"/>
              </a:xfrm>
            </p:grpSpPr>
            <p:cxnSp>
              <p:nvCxnSpPr>
                <p:cNvPr id="200" name="Прямая соединительная линия 89"/>
                <p:cNvCxnSpPr/>
                <p:nvPr/>
              </p:nvCxnSpPr>
              <p:spPr>
                <a:xfrm flipH="1">
                  <a:off x="893880" y="2266560"/>
                  <a:ext cx="828360" cy="1800"/>
                </a:xfrm>
                <a:prstGeom prst="straightConnector1">
                  <a:avLst/>
                </a:prstGeom>
                <a:ln w="19050">
                  <a:solidFill>
                    <a:srgbClr val="1D2D5A"/>
                  </a:solidFill>
                  <a:round/>
                </a:ln>
              </p:spPr>
            </p:cxnSp>
            <p:cxnSp>
              <p:nvCxnSpPr>
                <p:cNvPr id="201" name="Прямая соединительная линия 90"/>
                <p:cNvCxnSpPr/>
                <p:nvPr/>
              </p:nvCxnSpPr>
              <p:spPr>
                <a:xfrm flipV="1">
                  <a:off x="893880" y="2266560"/>
                  <a:ext cx="1800" cy="749160"/>
                </a:xfrm>
                <a:prstGeom prst="straightConnector1">
                  <a:avLst/>
                </a:prstGeom>
                <a:ln w="19050">
                  <a:solidFill>
                    <a:srgbClr val="1D2D5A"/>
                  </a:solidFill>
                  <a:round/>
                </a:ln>
              </p:spPr>
            </p:cxnSp>
          </p:grpSp>
          <p:sp>
            <p:nvSpPr>
              <p:cNvPr id="202" name="TextBox 88"/>
              <p:cNvSpPr/>
              <p:nvPr/>
            </p:nvSpPr>
            <p:spPr>
              <a:xfrm>
                <a:off x="776160" y="1777680"/>
                <a:ext cx="414000" cy="5770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3200" b="1" strike="noStrike" spc="-1">
                    <a:solidFill>
                      <a:srgbClr val="002060"/>
                    </a:solidFill>
                    <a:latin typeface="Arial"/>
                    <a:ea typeface="DejaVu Sans"/>
                  </a:rPr>
                  <a:t>1</a:t>
                </a:r>
                <a:endParaRPr lang="ru-RU" sz="32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203" name="Заголовок 1"/>
            <p:cNvSpPr/>
            <p:nvPr/>
          </p:nvSpPr>
          <p:spPr>
            <a:xfrm>
              <a:off x="9780480" y="2343960"/>
              <a:ext cx="2958120" cy="1065240"/>
            </a:xfrm>
            <a:prstGeom prst="rect">
              <a:avLst/>
            </a:prstGeom>
            <a:noFill/>
            <a:ln w="1905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ru-RU" sz="1400" b="1" strike="noStrike" spc="-1">
                  <a:solidFill>
                    <a:srgbClr val="002060"/>
                  </a:solidFill>
                  <a:latin typeface="Arial"/>
                  <a:ea typeface="Tahoma"/>
                </a:rPr>
                <a:t>КАДРОВЫЕ, МАТЕРИАЛЬНО-ТЕХНИЧЕСКИЕ, ФИНАНСОВЫЕ УСЛОВИЯ</a:t>
              </a:r>
              <a:endParaRPr lang="ru-RU" sz="1400" b="0" strike="noStrike" spc="-1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400" b="0" strike="noStrike" spc="-1">
                  <a:solidFill>
                    <a:srgbClr val="000000"/>
                  </a:solidFill>
                  <a:latin typeface="Arial"/>
                  <a:ea typeface="Tahoma"/>
                </a:rPr>
                <a:t>Руководитель:</a:t>
              </a:r>
              <a:endParaRPr lang="ru-RU" sz="1400" b="0" strike="noStrike" spc="-1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400" b="0" strike="noStrike" spc="-1">
                  <a:solidFill>
                    <a:srgbClr val="000000"/>
                  </a:solidFill>
                  <a:latin typeface="Arial"/>
                  <a:ea typeface="Tahoma"/>
                </a:rPr>
                <a:t>Парамонова М.Ю.</a:t>
              </a:r>
              <a:endParaRPr lang="ru-RU" sz="14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204" name="Группа 11"/>
            <p:cNvGrpSpPr/>
            <p:nvPr/>
          </p:nvGrpSpPr>
          <p:grpSpPr>
            <a:xfrm>
              <a:off x="9550080" y="1793520"/>
              <a:ext cx="924840" cy="1212120"/>
              <a:chOff x="9550080" y="1793520"/>
              <a:chExt cx="924840" cy="1212120"/>
            </a:xfrm>
          </p:grpSpPr>
          <p:grpSp>
            <p:nvGrpSpPr>
              <p:cNvPr id="205" name="Группа 16"/>
              <p:cNvGrpSpPr/>
              <p:nvPr/>
            </p:nvGrpSpPr>
            <p:grpSpPr>
              <a:xfrm>
                <a:off x="9665640" y="2286720"/>
                <a:ext cx="809280" cy="718920"/>
                <a:chOff x="9665640" y="2286720"/>
                <a:chExt cx="809280" cy="718920"/>
              </a:xfrm>
            </p:grpSpPr>
            <p:cxnSp>
              <p:nvCxnSpPr>
                <p:cNvPr id="206" name="Прямая соединительная линия 95"/>
                <p:cNvCxnSpPr/>
                <p:nvPr/>
              </p:nvCxnSpPr>
              <p:spPr>
                <a:xfrm flipH="1">
                  <a:off x="9665640" y="2286720"/>
                  <a:ext cx="809640" cy="1800"/>
                </a:xfrm>
                <a:prstGeom prst="straightConnector1">
                  <a:avLst/>
                </a:prstGeom>
                <a:ln w="19050">
                  <a:solidFill>
                    <a:srgbClr val="002060"/>
                  </a:solidFill>
                  <a:round/>
                </a:ln>
              </p:spPr>
            </p:cxnSp>
            <p:cxnSp>
              <p:nvCxnSpPr>
                <p:cNvPr id="207" name="Прямая соединительная линия 96"/>
                <p:cNvCxnSpPr/>
                <p:nvPr/>
              </p:nvCxnSpPr>
              <p:spPr>
                <a:xfrm flipV="1">
                  <a:off x="9665640" y="2286720"/>
                  <a:ext cx="1800" cy="719280"/>
                </a:xfrm>
                <a:prstGeom prst="straightConnector1">
                  <a:avLst/>
                </a:prstGeom>
                <a:ln w="19050">
                  <a:solidFill>
                    <a:srgbClr val="002060"/>
                  </a:solidFill>
                  <a:round/>
                </a:ln>
              </p:spPr>
            </p:cxnSp>
          </p:grpSp>
          <p:sp>
            <p:nvSpPr>
              <p:cNvPr id="208" name="TextBox 94"/>
              <p:cNvSpPr/>
              <p:nvPr/>
            </p:nvSpPr>
            <p:spPr>
              <a:xfrm>
                <a:off x="9550080" y="1793520"/>
                <a:ext cx="483120" cy="5770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3200" b="1" strike="noStrike" spc="-1">
                    <a:solidFill>
                      <a:srgbClr val="002060"/>
                    </a:solidFill>
                    <a:latin typeface="Arial"/>
                    <a:ea typeface="DejaVu Sans"/>
                  </a:rPr>
                  <a:t>4</a:t>
                </a:r>
                <a:endParaRPr lang="ru-RU" sz="32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209" name="Заголовок 1"/>
            <p:cNvSpPr/>
            <p:nvPr/>
          </p:nvSpPr>
          <p:spPr>
            <a:xfrm>
              <a:off x="3574080" y="2347560"/>
              <a:ext cx="2737800" cy="639000"/>
            </a:xfrm>
            <a:prstGeom prst="rect">
              <a:avLst/>
            </a:prstGeom>
            <a:noFill/>
            <a:ln w="1905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ru-RU" sz="1400" b="1" strike="noStrike" spc="-1">
                  <a:solidFill>
                    <a:srgbClr val="002060"/>
                  </a:solidFill>
                  <a:latin typeface="Arial"/>
                  <a:ea typeface="Tahoma"/>
                </a:rPr>
                <a:t>МЕТОДОЛОГИЯ КОНЦЕПЦИИ</a:t>
              </a:r>
              <a:endParaRPr lang="ru-RU" sz="1400" b="0" strike="noStrike" spc="-1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400" b="0" strike="noStrike" spc="-1">
                  <a:solidFill>
                    <a:srgbClr val="000000"/>
                  </a:solidFill>
                  <a:latin typeface="Arial"/>
                  <a:ea typeface="Tahoma"/>
                </a:rPr>
                <a:t>Руководитель:</a:t>
              </a:r>
              <a:endParaRPr lang="ru-RU" sz="1400" b="0" strike="noStrike" spc="-1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400" b="0" strike="noStrike" spc="-1">
                  <a:solidFill>
                    <a:srgbClr val="000000"/>
                  </a:solidFill>
                  <a:latin typeface="Arial"/>
                  <a:ea typeface="Tahoma"/>
                </a:rPr>
                <a:t>Гогоберидзе А.Г.</a:t>
              </a:r>
              <a:endParaRPr lang="ru-RU" sz="14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210" name="Группа 34"/>
            <p:cNvGrpSpPr/>
            <p:nvPr/>
          </p:nvGrpSpPr>
          <p:grpSpPr>
            <a:xfrm>
              <a:off x="3335760" y="1819800"/>
              <a:ext cx="1052640" cy="1177200"/>
              <a:chOff x="3335760" y="1819800"/>
              <a:chExt cx="1052640" cy="1177200"/>
            </a:xfrm>
          </p:grpSpPr>
          <p:grpSp>
            <p:nvGrpSpPr>
              <p:cNvPr id="211" name="Группа 35"/>
              <p:cNvGrpSpPr/>
              <p:nvPr/>
            </p:nvGrpSpPr>
            <p:grpSpPr>
              <a:xfrm>
                <a:off x="3467160" y="2295720"/>
                <a:ext cx="921240" cy="701280"/>
                <a:chOff x="3467160" y="2295720"/>
                <a:chExt cx="921240" cy="701280"/>
              </a:xfrm>
            </p:grpSpPr>
            <p:cxnSp>
              <p:nvCxnSpPr>
                <p:cNvPr id="212" name="Прямая соединительная линия 101"/>
                <p:cNvCxnSpPr/>
                <p:nvPr/>
              </p:nvCxnSpPr>
              <p:spPr>
                <a:xfrm flipH="1">
                  <a:off x="3467160" y="2295720"/>
                  <a:ext cx="921600" cy="1800"/>
                </a:xfrm>
                <a:prstGeom prst="straightConnector1">
                  <a:avLst/>
                </a:prstGeom>
                <a:ln w="19050">
                  <a:solidFill>
                    <a:srgbClr val="002060"/>
                  </a:solidFill>
                  <a:round/>
                </a:ln>
              </p:spPr>
            </p:cxnSp>
            <p:cxnSp>
              <p:nvCxnSpPr>
                <p:cNvPr id="213" name="Прямая соединительная линия 102"/>
                <p:cNvCxnSpPr/>
                <p:nvPr/>
              </p:nvCxnSpPr>
              <p:spPr>
                <a:xfrm flipV="1">
                  <a:off x="3467160" y="2295720"/>
                  <a:ext cx="1800" cy="701640"/>
                </a:xfrm>
                <a:prstGeom prst="straightConnector1">
                  <a:avLst/>
                </a:prstGeom>
                <a:ln w="19050">
                  <a:solidFill>
                    <a:srgbClr val="002060"/>
                  </a:solidFill>
                  <a:round/>
                </a:ln>
              </p:spPr>
            </p:cxnSp>
          </p:grpSp>
          <p:sp>
            <p:nvSpPr>
              <p:cNvPr id="214" name="TextBox 100"/>
              <p:cNvSpPr/>
              <p:nvPr/>
            </p:nvSpPr>
            <p:spPr>
              <a:xfrm>
                <a:off x="3335760" y="1819800"/>
                <a:ext cx="550440" cy="5770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3200" b="1" strike="noStrike" spc="-1">
                    <a:solidFill>
                      <a:srgbClr val="002060"/>
                    </a:solidFill>
                    <a:latin typeface="Arial"/>
                    <a:ea typeface="DejaVu Sans"/>
                  </a:rPr>
                  <a:t>2</a:t>
                </a:r>
                <a:endParaRPr lang="ru-RU" sz="32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215" name="Заголовок 1"/>
            <p:cNvSpPr/>
            <p:nvPr/>
          </p:nvSpPr>
          <p:spPr>
            <a:xfrm>
              <a:off x="7120440" y="2340720"/>
              <a:ext cx="1902600" cy="1065240"/>
            </a:xfrm>
            <a:prstGeom prst="rect">
              <a:avLst/>
            </a:prstGeom>
            <a:noFill/>
            <a:ln w="1905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ru-RU" sz="1400" b="1" strike="noStrike" spc="-1">
                  <a:solidFill>
                    <a:srgbClr val="002060"/>
                  </a:solidFill>
                  <a:latin typeface="Arial"/>
                  <a:ea typeface="Tahoma"/>
                </a:rPr>
                <a:t>ПСИХОЛОГО-ПЕДАГОГИЧЕСКИЕ УСЛОВИЯ</a:t>
              </a:r>
              <a:endParaRPr lang="ru-RU" sz="1400" b="0" strike="noStrike" spc="-1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400" b="0" strike="noStrike" spc="-1">
                  <a:solidFill>
                    <a:srgbClr val="000000"/>
                  </a:solidFill>
                  <a:latin typeface="Arial"/>
                  <a:ea typeface="Tahoma"/>
                </a:rPr>
                <a:t>Руководитель:</a:t>
              </a:r>
              <a:endParaRPr lang="ru-RU" sz="1400" b="0" strike="noStrike" spc="-1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400" b="0" strike="noStrike" spc="-1">
                  <a:solidFill>
                    <a:srgbClr val="000000"/>
                  </a:solidFill>
                  <a:latin typeface="Arial"/>
                  <a:ea typeface="Tahoma"/>
                </a:rPr>
                <a:t>Федина Н.В.</a:t>
              </a:r>
              <a:endParaRPr lang="ru-RU" sz="14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216" name="Группа 40"/>
            <p:cNvGrpSpPr/>
            <p:nvPr/>
          </p:nvGrpSpPr>
          <p:grpSpPr>
            <a:xfrm>
              <a:off x="6877800" y="1778400"/>
              <a:ext cx="983160" cy="1229760"/>
              <a:chOff x="6877800" y="1778400"/>
              <a:chExt cx="983160" cy="1229760"/>
            </a:xfrm>
          </p:grpSpPr>
          <p:grpSp>
            <p:nvGrpSpPr>
              <p:cNvPr id="217" name="Группа 41"/>
              <p:cNvGrpSpPr/>
              <p:nvPr/>
            </p:nvGrpSpPr>
            <p:grpSpPr>
              <a:xfrm>
                <a:off x="7000200" y="2275920"/>
                <a:ext cx="860760" cy="732240"/>
                <a:chOff x="7000200" y="2275920"/>
                <a:chExt cx="860760" cy="732240"/>
              </a:xfrm>
            </p:grpSpPr>
            <p:cxnSp>
              <p:nvCxnSpPr>
                <p:cNvPr id="218" name="Прямая соединительная линия 107"/>
                <p:cNvCxnSpPr/>
                <p:nvPr/>
              </p:nvCxnSpPr>
              <p:spPr>
                <a:xfrm flipH="1">
                  <a:off x="7000200" y="2275920"/>
                  <a:ext cx="861120" cy="1800"/>
                </a:xfrm>
                <a:prstGeom prst="straightConnector1">
                  <a:avLst/>
                </a:prstGeom>
                <a:ln w="19050">
                  <a:solidFill>
                    <a:srgbClr val="002060"/>
                  </a:solidFill>
                  <a:round/>
                </a:ln>
              </p:spPr>
            </p:cxnSp>
            <p:cxnSp>
              <p:nvCxnSpPr>
                <p:cNvPr id="219" name="Прямая соединительная линия 108"/>
                <p:cNvCxnSpPr/>
                <p:nvPr/>
              </p:nvCxnSpPr>
              <p:spPr>
                <a:xfrm flipV="1">
                  <a:off x="7000200" y="2275920"/>
                  <a:ext cx="1800" cy="732600"/>
                </a:xfrm>
                <a:prstGeom prst="straightConnector1">
                  <a:avLst/>
                </a:prstGeom>
                <a:ln w="19050">
                  <a:solidFill>
                    <a:srgbClr val="002060"/>
                  </a:solidFill>
                  <a:round/>
                </a:ln>
              </p:spPr>
            </p:cxnSp>
          </p:grpSp>
          <p:sp>
            <p:nvSpPr>
              <p:cNvPr id="220" name="TextBox 106"/>
              <p:cNvSpPr/>
              <p:nvPr/>
            </p:nvSpPr>
            <p:spPr>
              <a:xfrm>
                <a:off x="6877800" y="1778400"/>
                <a:ext cx="514080" cy="5770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3200" b="1" strike="noStrike" spc="-1">
                    <a:solidFill>
                      <a:srgbClr val="002060"/>
                    </a:solidFill>
                    <a:latin typeface="Arial"/>
                    <a:ea typeface="DejaVu Sans"/>
                  </a:rPr>
                  <a:t>3</a:t>
                </a:r>
                <a:endParaRPr lang="ru-RU" sz="32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221" name="Заголовок 1"/>
            <p:cNvSpPr/>
            <p:nvPr/>
          </p:nvSpPr>
          <p:spPr>
            <a:xfrm>
              <a:off x="1882440" y="5468040"/>
              <a:ext cx="2432880" cy="852120"/>
            </a:xfrm>
            <a:prstGeom prst="rect">
              <a:avLst/>
            </a:prstGeom>
            <a:noFill/>
            <a:ln w="1905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ru-RU" sz="1400" b="1" strike="noStrike" spc="-1">
                  <a:solidFill>
                    <a:srgbClr val="002060"/>
                  </a:solidFill>
                  <a:latin typeface="Arial"/>
                  <a:ea typeface="Tahoma"/>
                </a:rPr>
                <a:t>МЕХАНИЗМЫ ОКАЗАНИЯ ПОМОЩИ РОДИТЕЛЯМ</a:t>
              </a:r>
              <a:endParaRPr lang="ru-RU" sz="1400" b="0" strike="noStrike" spc="-1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400" b="0" strike="noStrike" spc="-1">
                  <a:solidFill>
                    <a:srgbClr val="000000"/>
                  </a:solidFill>
                  <a:latin typeface="Arial"/>
                  <a:ea typeface="Tahoma"/>
                </a:rPr>
                <a:t>Руководитель:</a:t>
              </a:r>
              <a:endParaRPr lang="ru-RU" sz="1400" b="0" strike="noStrike" spc="-1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400" b="0" strike="noStrike" spc="-1">
                  <a:solidFill>
                    <a:srgbClr val="000000"/>
                  </a:solidFill>
                  <a:latin typeface="Arial"/>
                  <a:ea typeface="Tahoma"/>
                </a:rPr>
                <a:t>Бурлакова И.А.</a:t>
              </a:r>
              <a:endParaRPr lang="ru-RU" sz="14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222" name="Группа 46"/>
            <p:cNvGrpSpPr/>
            <p:nvPr/>
          </p:nvGrpSpPr>
          <p:grpSpPr>
            <a:xfrm>
              <a:off x="1661760" y="4907880"/>
              <a:ext cx="1059120" cy="1183320"/>
              <a:chOff x="1661760" y="4907880"/>
              <a:chExt cx="1059120" cy="1183320"/>
            </a:xfrm>
          </p:grpSpPr>
          <p:grpSp>
            <p:nvGrpSpPr>
              <p:cNvPr id="223" name="Группа 47"/>
              <p:cNvGrpSpPr/>
              <p:nvPr/>
            </p:nvGrpSpPr>
            <p:grpSpPr>
              <a:xfrm>
                <a:off x="1793880" y="5389200"/>
                <a:ext cx="927000" cy="702000"/>
                <a:chOff x="1793880" y="5389200"/>
                <a:chExt cx="927000" cy="702000"/>
              </a:xfrm>
            </p:grpSpPr>
            <p:cxnSp>
              <p:nvCxnSpPr>
                <p:cNvPr id="224" name="Прямая соединительная линия 113"/>
                <p:cNvCxnSpPr/>
                <p:nvPr/>
              </p:nvCxnSpPr>
              <p:spPr>
                <a:xfrm flipH="1">
                  <a:off x="1793880" y="5389200"/>
                  <a:ext cx="927360" cy="1800"/>
                </a:xfrm>
                <a:prstGeom prst="straightConnector1">
                  <a:avLst/>
                </a:prstGeom>
                <a:ln w="19050">
                  <a:solidFill>
                    <a:srgbClr val="002060"/>
                  </a:solidFill>
                  <a:round/>
                </a:ln>
              </p:spPr>
            </p:cxnSp>
            <p:cxnSp>
              <p:nvCxnSpPr>
                <p:cNvPr id="225" name="Прямая соединительная линия 114"/>
                <p:cNvCxnSpPr/>
                <p:nvPr/>
              </p:nvCxnSpPr>
              <p:spPr>
                <a:xfrm flipV="1">
                  <a:off x="1793880" y="5389200"/>
                  <a:ext cx="1800" cy="702360"/>
                </a:xfrm>
                <a:prstGeom prst="straightConnector1">
                  <a:avLst/>
                </a:prstGeom>
                <a:ln w="19050">
                  <a:solidFill>
                    <a:srgbClr val="002060"/>
                  </a:solidFill>
                  <a:round/>
                </a:ln>
              </p:spPr>
            </p:cxnSp>
          </p:grpSp>
          <p:sp>
            <p:nvSpPr>
              <p:cNvPr id="226" name="TextBox 112"/>
              <p:cNvSpPr/>
              <p:nvPr/>
            </p:nvSpPr>
            <p:spPr>
              <a:xfrm>
                <a:off x="1661760" y="4907880"/>
                <a:ext cx="554040" cy="5770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3200" b="1" strike="noStrike" spc="-1">
                    <a:solidFill>
                      <a:srgbClr val="002060"/>
                    </a:solidFill>
                    <a:latin typeface="Arial"/>
                    <a:ea typeface="DejaVu Sans"/>
                  </a:rPr>
                  <a:t>5</a:t>
                </a:r>
                <a:endParaRPr lang="ru-RU" sz="32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227" name="Заголовок 1"/>
            <p:cNvSpPr/>
            <p:nvPr/>
          </p:nvSpPr>
          <p:spPr>
            <a:xfrm>
              <a:off x="5223240" y="5443200"/>
              <a:ext cx="3164760" cy="1065240"/>
            </a:xfrm>
            <a:prstGeom prst="rect">
              <a:avLst/>
            </a:prstGeom>
            <a:noFill/>
            <a:ln w="1905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ru-RU" sz="1400" b="1" strike="noStrike" spc="-1">
                  <a:solidFill>
                    <a:srgbClr val="002060"/>
                  </a:solidFill>
                  <a:latin typeface="Arial"/>
                  <a:ea typeface="Tahoma"/>
                </a:rPr>
                <a:t>УПРАВЛЕНИЕ ДОШКОЛЬНЫМ ОБРАЗОВАНИЕМ (МОДЕЛИ И ПОКАЗАТЕЛИ)</a:t>
              </a:r>
              <a:endParaRPr lang="ru-RU" sz="1400" b="0" strike="noStrike" spc="-1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400" b="0" strike="noStrike" spc="-1">
                  <a:solidFill>
                    <a:srgbClr val="000000"/>
                  </a:solidFill>
                  <a:latin typeface="Arial"/>
                  <a:ea typeface="Tahoma"/>
                </a:rPr>
                <a:t>Руководитель:</a:t>
              </a:r>
              <a:endParaRPr lang="ru-RU" sz="1400" b="0" strike="noStrike" spc="-1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ru-RU" sz="1400" b="0" strike="noStrike" spc="-1">
                  <a:solidFill>
                    <a:srgbClr val="000000"/>
                  </a:solidFill>
                  <a:latin typeface="Arial"/>
                  <a:ea typeface="Tahoma"/>
                </a:rPr>
                <a:t>Федосова И.Е.</a:t>
              </a:r>
              <a:endParaRPr lang="ru-RU" sz="14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228" name="Группа 52"/>
            <p:cNvGrpSpPr/>
            <p:nvPr/>
          </p:nvGrpSpPr>
          <p:grpSpPr>
            <a:xfrm>
              <a:off x="5013000" y="4916160"/>
              <a:ext cx="1020240" cy="1190520"/>
              <a:chOff x="5013000" y="4916160"/>
              <a:chExt cx="1020240" cy="1190520"/>
            </a:xfrm>
          </p:grpSpPr>
          <p:grpSp>
            <p:nvGrpSpPr>
              <p:cNvPr id="229" name="Группа 53"/>
              <p:cNvGrpSpPr/>
              <p:nvPr/>
            </p:nvGrpSpPr>
            <p:grpSpPr>
              <a:xfrm>
                <a:off x="5140080" y="5388840"/>
                <a:ext cx="893160" cy="717840"/>
                <a:chOff x="5140080" y="5388840"/>
                <a:chExt cx="893160" cy="717840"/>
              </a:xfrm>
            </p:grpSpPr>
            <p:cxnSp>
              <p:nvCxnSpPr>
                <p:cNvPr id="230" name="Прямая соединительная линия 119"/>
                <p:cNvCxnSpPr/>
                <p:nvPr/>
              </p:nvCxnSpPr>
              <p:spPr>
                <a:xfrm flipH="1">
                  <a:off x="5140080" y="5388840"/>
                  <a:ext cx="893520" cy="1800"/>
                </a:xfrm>
                <a:prstGeom prst="straightConnector1">
                  <a:avLst/>
                </a:prstGeom>
                <a:ln w="19050">
                  <a:solidFill>
                    <a:srgbClr val="002060"/>
                  </a:solidFill>
                  <a:round/>
                </a:ln>
              </p:spPr>
            </p:cxnSp>
            <p:cxnSp>
              <p:nvCxnSpPr>
                <p:cNvPr id="231" name="Прямая соединительная линия 120"/>
                <p:cNvCxnSpPr/>
                <p:nvPr/>
              </p:nvCxnSpPr>
              <p:spPr>
                <a:xfrm flipV="1">
                  <a:off x="5140080" y="5388840"/>
                  <a:ext cx="2160" cy="718200"/>
                </a:xfrm>
                <a:prstGeom prst="straightConnector1">
                  <a:avLst/>
                </a:prstGeom>
                <a:ln w="19050">
                  <a:solidFill>
                    <a:srgbClr val="002060"/>
                  </a:solidFill>
                  <a:round/>
                </a:ln>
              </p:spPr>
            </p:cxnSp>
          </p:grpSp>
          <p:sp>
            <p:nvSpPr>
              <p:cNvPr id="232" name="TextBox 118"/>
              <p:cNvSpPr/>
              <p:nvPr/>
            </p:nvSpPr>
            <p:spPr>
              <a:xfrm>
                <a:off x="5013000" y="4916160"/>
                <a:ext cx="533520" cy="5770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3200" b="1" strike="noStrike" spc="-1">
                    <a:solidFill>
                      <a:srgbClr val="002060"/>
                    </a:solidFill>
                    <a:latin typeface="Arial"/>
                    <a:ea typeface="DejaVu Sans"/>
                  </a:rPr>
                  <a:t>6</a:t>
                </a:r>
                <a:endParaRPr lang="ru-RU" sz="32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233" name="Группа 57"/>
            <p:cNvGrpSpPr/>
            <p:nvPr/>
          </p:nvGrpSpPr>
          <p:grpSpPr>
            <a:xfrm>
              <a:off x="8426880" y="4972680"/>
              <a:ext cx="973440" cy="1051200"/>
              <a:chOff x="8426880" y="4972680"/>
              <a:chExt cx="973440" cy="1051200"/>
            </a:xfrm>
          </p:grpSpPr>
          <p:grpSp>
            <p:nvGrpSpPr>
              <p:cNvPr id="234" name="Группа 60"/>
              <p:cNvGrpSpPr/>
              <p:nvPr/>
            </p:nvGrpSpPr>
            <p:grpSpPr>
              <a:xfrm>
                <a:off x="8548560" y="5389920"/>
                <a:ext cx="851760" cy="633960"/>
                <a:chOff x="8548560" y="5389920"/>
                <a:chExt cx="851760" cy="633960"/>
              </a:xfrm>
            </p:grpSpPr>
            <p:cxnSp>
              <p:nvCxnSpPr>
                <p:cNvPr id="235" name="Прямая соединительная линия 124"/>
                <p:cNvCxnSpPr/>
                <p:nvPr/>
              </p:nvCxnSpPr>
              <p:spPr>
                <a:xfrm flipH="1">
                  <a:off x="8548560" y="5389920"/>
                  <a:ext cx="852120" cy="1800"/>
                </a:xfrm>
                <a:prstGeom prst="straightConnector1">
                  <a:avLst/>
                </a:prstGeom>
                <a:ln w="19050">
                  <a:solidFill>
                    <a:srgbClr val="002060"/>
                  </a:solidFill>
                  <a:round/>
                </a:ln>
              </p:spPr>
            </p:cxnSp>
            <p:cxnSp>
              <p:nvCxnSpPr>
                <p:cNvPr id="236" name="Прямая соединительная линия 125"/>
                <p:cNvCxnSpPr/>
                <p:nvPr/>
              </p:nvCxnSpPr>
              <p:spPr>
                <a:xfrm flipV="1">
                  <a:off x="8548560" y="5389920"/>
                  <a:ext cx="1800" cy="634320"/>
                </a:xfrm>
                <a:prstGeom prst="straightConnector1">
                  <a:avLst/>
                </a:prstGeom>
                <a:ln w="19050">
                  <a:solidFill>
                    <a:srgbClr val="002060"/>
                  </a:solidFill>
                  <a:round/>
                </a:ln>
              </p:spPr>
            </p:cxnSp>
          </p:grpSp>
          <p:sp>
            <p:nvSpPr>
              <p:cNvPr id="237" name="TextBox 123"/>
              <p:cNvSpPr/>
              <p:nvPr/>
            </p:nvSpPr>
            <p:spPr>
              <a:xfrm>
                <a:off x="8426880" y="4972680"/>
                <a:ext cx="508680" cy="516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2800" b="1" strike="noStrike" spc="-1">
                    <a:solidFill>
                      <a:srgbClr val="002060"/>
                    </a:solidFill>
                    <a:latin typeface="Arial"/>
                    <a:ea typeface="DejaVu Sans"/>
                  </a:rPr>
                  <a:t>7</a:t>
                </a:r>
                <a:endParaRPr lang="ru-RU" sz="2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238" name="Рисунок 126"/>
            <p:cNvSpPr/>
            <p:nvPr/>
          </p:nvSpPr>
          <p:spPr>
            <a:xfrm>
              <a:off x="5149440" y="2939400"/>
              <a:ext cx="980280" cy="1029240"/>
            </a:xfrm>
            <a:prstGeom prst="roundRect">
              <a:avLst>
                <a:gd name="adj" fmla="val 8594"/>
              </a:avLst>
            </a:prstGeom>
            <a:blipFill rotWithShape="0">
              <a:blip r:embed="rId7"/>
              <a:srcRect/>
              <a:stretch/>
            </a:blipFill>
            <a:ln w="0">
              <a:noFill/>
            </a:ln>
            <a:effectLst>
              <a:reflection blurRad="12700" stA="38000" endPos="28000" dist="5000" dir="5400000" sy="-100000" algn="bl" rotWithShape="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39" name="Рисунок 127"/>
            <p:cNvSpPr/>
            <p:nvPr/>
          </p:nvSpPr>
          <p:spPr>
            <a:xfrm>
              <a:off x="8415360" y="2937600"/>
              <a:ext cx="988200" cy="1037520"/>
            </a:xfrm>
            <a:prstGeom prst="roundRect">
              <a:avLst>
                <a:gd name="adj" fmla="val 8594"/>
              </a:avLst>
            </a:prstGeom>
            <a:blipFill rotWithShape="0">
              <a:blip r:embed="rId8"/>
              <a:srcRect/>
              <a:stretch/>
            </a:blipFill>
            <a:ln w="0">
              <a:noFill/>
            </a:ln>
            <a:effectLst>
              <a:reflection blurRad="12700" stA="38000" endPos="28000" dist="5000" dir="5400000" sy="-100000" algn="bl" rotWithShape="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40" name="Рисунок 128"/>
            <p:cNvSpPr/>
            <p:nvPr/>
          </p:nvSpPr>
          <p:spPr>
            <a:xfrm>
              <a:off x="11501640" y="2939760"/>
              <a:ext cx="848520" cy="1114200"/>
            </a:xfrm>
            <a:prstGeom prst="roundRect">
              <a:avLst>
                <a:gd name="adj" fmla="val 8594"/>
              </a:avLst>
            </a:prstGeom>
            <a:blipFill rotWithShape="0">
              <a:blip r:embed="rId9"/>
              <a:srcRect/>
              <a:stretch/>
            </a:blipFill>
            <a:ln w="0">
              <a:noFill/>
            </a:ln>
            <a:effectLst>
              <a:reflection blurRad="12700" stA="38000" endPos="28000" dist="5000" dir="5400000" sy="-100000" algn="bl" rotWithShape="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41" name="Рисунок 129"/>
            <p:cNvSpPr/>
            <p:nvPr/>
          </p:nvSpPr>
          <p:spPr>
            <a:xfrm>
              <a:off x="3246480" y="6078960"/>
              <a:ext cx="1231920" cy="1042200"/>
            </a:xfrm>
            <a:prstGeom prst="roundRect">
              <a:avLst>
                <a:gd name="adj" fmla="val 8594"/>
              </a:avLst>
            </a:prstGeom>
            <a:blipFill rotWithShape="0">
              <a:blip r:embed="rId10"/>
              <a:srcRect/>
              <a:stretch/>
            </a:blipFill>
            <a:ln w="0">
              <a:noFill/>
            </a:ln>
            <a:effectLst>
              <a:reflection blurRad="12700" stA="38000" endPos="28000" dist="5000" dir="5400000" sy="-100000" algn="bl" rotWithShape="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42" name="Рисунок 130"/>
            <p:cNvSpPr/>
            <p:nvPr/>
          </p:nvSpPr>
          <p:spPr>
            <a:xfrm>
              <a:off x="6576120" y="6180840"/>
              <a:ext cx="1589400" cy="1042200"/>
            </a:xfrm>
            <a:prstGeom prst="roundRect">
              <a:avLst>
                <a:gd name="adj" fmla="val 8594"/>
              </a:avLst>
            </a:prstGeom>
            <a:blipFill rotWithShape="0">
              <a:blip r:embed="rId11"/>
              <a:srcRect/>
              <a:stretch/>
            </a:blipFill>
            <a:ln w="0">
              <a:noFill/>
            </a:ln>
            <a:effectLst>
              <a:reflection blurRad="12700" stA="38000" endPos="28000" dist="5000" dir="5400000" sy="-100000" algn="bl" rotWithShape="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43" name="Рисунок 131"/>
            <p:cNvSpPr/>
            <p:nvPr/>
          </p:nvSpPr>
          <p:spPr>
            <a:xfrm>
              <a:off x="10211760" y="5987880"/>
              <a:ext cx="1042920" cy="1095120"/>
            </a:xfrm>
            <a:prstGeom prst="roundRect">
              <a:avLst>
                <a:gd name="adj" fmla="val 8594"/>
              </a:avLst>
            </a:prstGeom>
            <a:blipFill rotWithShape="0">
              <a:blip r:embed="rId12"/>
              <a:srcRect/>
              <a:stretch/>
            </a:blipFill>
            <a:ln w="0">
              <a:noFill/>
            </a:ln>
            <a:effectLst>
              <a:reflection blurRad="12700" stA="38000" endPos="28000" dist="5000" dir="5400000" sy="-100000" algn="bl" rotWithShape="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pic>
          <p:nvPicPr>
            <p:cNvPr id="244" name="Рисунок 60"/>
            <p:cNvPicPr/>
            <p:nvPr/>
          </p:nvPicPr>
          <p:blipFill>
            <a:blip r:embed="rId13"/>
            <a:stretch/>
          </p:blipFill>
          <p:spPr>
            <a:xfrm>
              <a:off x="3691440" y="1792800"/>
              <a:ext cx="781200" cy="6134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45" name="Рисунок 61"/>
            <p:cNvPicPr/>
            <p:nvPr/>
          </p:nvPicPr>
          <p:blipFill>
            <a:blip r:embed="rId13"/>
            <a:stretch/>
          </p:blipFill>
          <p:spPr>
            <a:xfrm>
              <a:off x="7265880" y="1803960"/>
              <a:ext cx="781200" cy="6134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46" name="Рисунок 62"/>
            <p:cNvPicPr/>
            <p:nvPr/>
          </p:nvPicPr>
          <p:blipFill>
            <a:blip r:embed="rId13"/>
            <a:stretch/>
          </p:blipFill>
          <p:spPr>
            <a:xfrm>
              <a:off x="9916200" y="1792440"/>
              <a:ext cx="781200" cy="6134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47" name="Рисунок 63"/>
            <p:cNvPicPr/>
            <p:nvPr/>
          </p:nvPicPr>
          <p:blipFill>
            <a:blip r:embed="rId13"/>
            <a:stretch/>
          </p:blipFill>
          <p:spPr>
            <a:xfrm>
              <a:off x="2001600" y="4901040"/>
              <a:ext cx="781200" cy="6134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48" name="Рисунок 65"/>
            <p:cNvPicPr/>
            <p:nvPr/>
          </p:nvPicPr>
          <p:blipFill>
            <a:blip r:embed="rId13"/>
            <a:stretch/>
          </p:blipFill>
          <p:spPr>
            <a:xfrm>
              <a:off x="5412960" y="4901760"/>
              <a:ext cx="781200" cy="6134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49" name="Рисунок 66"/>
            <p:cNvPicPr/>
            <p:nvPr/>
          </p:nvPicPr>
          <p:blipFill>
            <a:blip r:embed="rId13"/>
            <a:stretch/>
          </p:blipFill>
          <p:spPr>
            <a:xfrm>
              <a:off x="8789400" y="4901040"/>
              <a:ext cx="781200" cy="6134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50" name="Рисунок 67"/>
            <p:cNvPicPr/>
            <p:nvPr/>
          </p:nvPicPr>
          <p:blipFill>
            <a:blip r:embed="rId13"/>
            <a:stretch/>
          </p:blipFill>
          <p:spPr>
            <a:xfrm>
              <a:off x="1058040" y="1774800"/>
              <a:ext cx="781200" cy="613440"/>
            </a:xfrm>
            <a:prstGeom prst="rect">
              <a:avLst/>
            </a:prstGeom>
            <a:ln w="0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Группа 1"/>
          <p:cNvGrpSpPr/>
          <p:nvPr/>
        </p:nvGrpSpPr>
        <p:grpSpPr>
          <a:xfrm>
            <a:off x="725760" y="183600"/>
            <a:ext cx="7203240" cy="775800"/>
            <a:chOff x="725760" y="183600"/>
            <a:chExt cx="7203240" cy="775800"/>
          </a:xfrm>
        </p:grpSpPr>
        <p:pic>
          <p:nvPicPr>
            <p:cNvPr id="252" name="Рисунок 11"/>
            <p:cNvPicPr/>
            <p:nvPr/>
          </p:nvPicPr>
          <p:blipFill>
            <a:blip r:embed="rId2"/>
            <a:stretch/>
          </p:blipFill>
          <p:spPr>
            <a:xfrm>
              <a:off x="725760" y="293760"/>
              <a:ext cx="926640" cy="5144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53" name="Рисунок 12"/>
            <p:cNvPicPr/>
            <p:nvPr/>
          </p:nvPicPr>
          <p:blipFill>
            <a:blip r:embed="rId3"/>
            <a:stretch/>
          </p:blipFill>
          <p:spPr>
            <a:xfrm>
              <a:off x="2585520" y="406800"/>
              <a:ext cx="1362240" cy="3294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54" name="Рисунок 13"/>
            <p:cNvPicPr/>
            <p:nvPr/>
          </p:nvPicPr>
          <p:blipFill>
            <a:blip r:embed="rId4"/>
            <a:stretch/>
          </p:blipFill>
          <p:spPr>
            <a:xfrm>
              <a:off x="4934880" y="183600"/>
              <a:ext cx="771840" cy="7758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55" name="Рисунок 15"/>
            <p:cNvPicPr/>
            <p:nvPr/>
          </p:nvPicPr>
          <p:blipFill>
            <a:blip r:embed="rId5"/>
            <a:stretch/>
          </p:blipFill>
          <p:spPr>
            <a:xfrm>
              <a:off x="6796080" y="359640"/>
              <a:ext cx="1132920" cy="42336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256" name="Picture 2" descr="G:\Olga\Olga\_!!работа\_РАО коррекц\_Съезд\2023\россия б.png"/>
          <p:cNvPicPr/>
          <p:nvPr/>
        </p:nvPicPr>
        <p:blipFill>
          <a:blip r:embed="rId6"/>
          <a:stretch/>
        </p:blipFill>
        <p:spPr>
          <a:xfrm>
            <a:off x="8701200" y="427320"/>
            <a:ext cx="1675440" cy="288000"/>
          </a:xfrm>
          <a:prstGeom prst="rect">
            <a:avLst/>
          </a:prstGeom>
          <a:ln w="0">
            <a:noFill/>
          </a:ln>
        </p:spPr>
      </p:pic>
      <p:sp>
        <p:nvSpPr>
          <p:cNvPr id="257" name="Скругленный прямоугольник 1032"/>
          <p:cNvSpPr/>
          <p:nvPr/>
        </p:nvSpPr>
        <p:spPr>
          <a:xfrm>
            <a:off x="4727520" y="1638000"/>
            <a:ext cx="8445600" cy="521280"/>
          </a:xfrm>
          <a:prstGeom prst="roundRect">
            <a:avLst>
              <a:gd name="adj" fmla="val 20684"/>
            </a:avLst>
          </a:prstGeom>
          <a:gradFill rotWithShape="0">
            <a:gsLst>
              <a:gs pos="0">
                <a:srgbClr val="F6F7FA">
                  <a:alpha val="90196"/>
                </a:srgbClr>
              </a:gs>
              <a:gs pos="100000">
                <a:srgbClr val="819FCF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2060"/>
                </a:solidFill>
                <a:latin typeface="Arial"/>
                <a:ea typeface="DejaVu Sans"/>
              </a:rPr>
              <a:t>Концепция направлена на определение приоритетных целей, задач, направлений и механизмов развития дошкольного образования в Российской Федерации до 2030 года.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TextBox 1"/>
          <p:cNvSpPr/>
          <p:nvPr/>
        </p:nvSpPr>
        <p:spPr>
          <a:xfrm>
            <a:off x="725760" y="1080000"/>
            <a:ext cx="1087596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FFFFFF"/>
                </a:solidFill>
                <a:latin typeface="Arial"/>
                <a:ea typeface="DejaVu Sans"/>
              </a:rPr>
              <a:t>Проект Концепции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Скругленный прямоугольник 13"/>
          <p:cNvSpPr/>
          <p:nvPr/>
        </p:nvSpPr>
        <p:spPr>
          <a:xfrm>
            <a:off x="570600" y="6202080"/>
            <a:ext cx="3754800" cy="1160280"/>
          </a:xfrm>
          <a:prstGeom prst="roundRect">
            <a:avLst>
              <a:gd name="adj" fmla="val 20684"/>
            </a:avLst>
          </a:prstGeom>
          <a:gradFill rotWithShape="0">
            <a:gsLst>
              <a:gs pos="0">
                <a:srgbClr val="F6F7FA">
                  <a:alpha val="90196"/>
                </a:srgbClr>
              </a:gs>
              <a:gs pos="100000">
                <a:srgbClr val="819FCF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2060"/>
                </a:solidFill>
                <a:latin typeface="Arial"/>
                <a:ea typeface="DejaVu Sans"/>
              </a:rPr>
              <a:t>Утвержден Департаментом государственной политики и управления в сфере общего образования Министерства просвещения Российской Федерации 26 декабря 2022 года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0" name="Рисунок 29"/>
          <p:cNvPicPr/>
          <p:nvPr/>
        </p:nvPicPr>
        <p:blipFill>
          <a:blip r:embed="rId7"/>
          <a:stretch/>
        </p:blipFill>
        <p:spPr>
          <a:xfrm>
            <a:off x="761760" y="1631880"/>
            <a:ext cx="3372480" cy="4378680"/>
          </a:xfrm>
          <a:prstGeom prst="rect">
            <a:avLst/>
          </a:prstGeom>
          <a:ln w="0">
            <a:noFill/>
          </a:ln>
        </p:spPr>
      </p:pic>
      <p:cxnSp>
        <p:nvCxnSpPr>
          <p:cNvPr id="261" name="Прямая соединительная линия 7"/>
          <p:cNvCxnSpPr/>
          <p:nvPr/>
        </p:nvCxnSpPr>
        <p:spPr>
          <a:xfrm flipV="1">
            <a:off x="4527000" y="1638360"/>
            <a:ext cx="1800" cy="5455800"/>
          </a:xfrm>
          <a:prstGeom prst="straightConnector1">
            <a:avLst/>
          </a:prstGeom>
          <a:ln w="28575">
            <a:solidFill>
              <a:srgbClr val="FFFFFF"/>
            </a:solidFill>
            <a:round/>
          </a:ln>
        </p:spPr>
      </p:cxnSp>
      <p:sp>
        <p:nvSpPr>
          <p:cNvPr id="262" name="Скругленный прямоугольник 2"/>
          <p:cNvSpPr/>
          <p:nvPr/>
        </p:nvSpPr>
        <p:spPr>
          <a:xfrm>
            <a:off x="4739040" y="2267640"/>
            <a:ext cx="8434080" cy="826560"/>
          </a:xfrm>
          <a:prstGeom prst="roundRect">
            <a:avLst>
              <a:gd name="adj" fmla="val 20684"/>
            </a:avLst>
          </a:prstGeom>
          <a:gradFill rotWithShape="0">
            <a:gsLst>
              <a:gs pos="0">
                <a:srgbClr val="F6F7FA">
                  <a:alpha val="90196"/>
                </a:srgbClr>
              </a:gs>
              <a:gs pos="100000">
                <a:srgbClr val="819FCF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002060"/>
                </a:solidFill>
                <a:latin typeface="Arial"/>
                <a:ea typeface="DejaVu Sans"/>
              </a:rPr>
              <a:t>ЦЕЛЬ РАЗВИТИЯ ДО К 2030 ГОДУ </a:t>
            </a:r>
            <a:r>
              <a:rPr lang="ru-RU" sz="1200" b="0" strike="noStrike" spc="-1">
                <a:solidFill>
                  <a:srgbClr val="002060"/>
                </a:solidFill>
                <a:latin typeface="Arial"/>
                <a:ea typeface="DejaVu Sans"/>
              </a:rPr>
              <a:t>-  создание условий для доступного качественного ДО, направленного на разностороннее развитие и эмоциональное благополучие детей младенческого, раннего и дошкольного возрастов с учетом их возрастных и индивидуальных особенностей, образовательных потребностей и интересов в контексте единого образовательного пространства РФ.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Скругленный прямоугольник 3"/>
          <p:cNvSpPr/>
          <p:nvPr/>
        </p:nvSpPr>
        <p:spPr>
          <a:xfrm>
            <a:off x="4739040" y="3240000"/>
            <a:ext cx="8434080" cy="4138560"/>
          </a:xfrm>
          <a:prstGeom prst="roundRect">
            <a:avLst>
              <a:gd name="adj" fmla="val 5799"/>
            </a:avLst>
          </a:prstGeom>
          <a:gradFill rotWithShape="0">
            <a:gsLst>
              <a:gs pos="0">
                <a:srgbClr val="F6F7FA">
                  <a:alpha val="90196"/>
                </a:srgbClr>
              </a:gs>
              <a:gs pos="100000">
                <a:srgbClr val="819FCF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171360" indent="-171360">
              <a:lnSpc>
                <a:spcPct val="100000"/>
              </a:lnSpc>
              <a:buClr>
                <a:srgbClr val="00206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2060"/>
                </a:solidFill>
                <a:latin typeface="Arial"/>
                <a:ea typeface="DejaVu Sans"/>
              </a:rPr>
              <a:t>Единое базовое содержание образования детей дошкольного возраста, обеспеченное ФОП ДО и ФАОП ДО, направленное на разностороннее развитие и духовно-нравственное воспитание подрастающего поколения. 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100000"/>
              </a:lnSpc>
              <a:buClr>
                <a:srgbClr val="00206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2060"/>
                </a:solidFill>
                <a:latin typeface="Arial"/>
                <a:ea typeface="DejaVu Sans"/>
              </a:rPr>
              <a:t>Единый подход в обозначении планируемых результатов освоения ФОП ДО и ФАОП ДО, учитывающий своеобразие психофизического развития детей дошкольного возраста, в том числе с ОВЗ и инвалидностью, </a:t>
            </a:r>
            <a:r>
              <a:rPr sz="1200"/>
              <a:t/>
            </a:r>
            <a:br>
              <a:rPr sz="1200"/>
            </a:br>
            <a:r>
              <a:rPr lang="ru-RU" sz="1200" b="0" strike="noStrike" spc="-1">
                <a:solidFill>
                  <a:srgbClr val="002060"/>
                </a:solidFill>
                <a:latin typeface="Arial"/>
                <a:ea typeface="DejaVu Sans"/>
              </a:rPr>
              <a:t>а также находящихся на длительном лечении в больницах/на дому, нуждающихся в паллиативной медицинской помощи.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100000"/>
              </a:lnSpc>
              <a:buClr>
                <a:srgbClr val="00206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2060"/>
                </a:solidFill>
                <a:latin typeface="Arial"/>
                <a:ea typeface="DejaVu Sans"/>
              </a:rPr>
              <a:t>Содержание образовательной работы с детьми младенческого, раннего и дошкольного возрастов, обусловленное развитием культуры и детской субкультуры, научными данными о социально-психологическом портрете современного ребенка, структурой ООП детей дошкольного возраста, в том числе с ОВЗ, детей-инвалидов.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100000"/>
              </a:lnSpc>
              <a:buClr>
                <a:srgbClr val="00206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2060"/>
                </a:solidFill>
                <a:latin typeface="Arial"/>
                <a:ea typeface="DejaVu Sans"/>
              </a:rPr>
              <a:t>Организация и технологии образовательной работы педагогов ДО, направленные на достижение целевых ориентиров развития детей младенческого, раннего и дошкольного возрастов (в том числе детей с ООП) </a:t>
            </a:r>
            <a:r>
              <a:rPr sz="1200"/>
              <a:t/>
            </a:r>
            <a:br>
              <a:rPr sz="1200"/>
            </a:br>
            <a:r>
              <a:rPr lang="ru-RU" sz="1200" b="0" strike="noStrike" spc="-1">
                <a:solidFill>
                  <a:srgbClr val="002060"/>
                </a:solidFill>
                <a:latin typeface="Arial"/>
                <a:ea typeface="DejaVu Sans"/>
              </a:rPr>
              <a:t>в соответствии с ФГОС ДО.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100000"/>
              </a:lnSpc>
              <a:buClr>
                <a:srgbClr val="00206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2060"/>
                </a:solidFill>
                <a:latin typeface="Arial"/>
                <a:ea typeface="DejaVu Sans"/>
              </a:rPr>
              <a:t>Вариативные компоненты образовательных программ организаций, реализующих программы ДО.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100000"/>
              </a:lnSpc>
              <a:buClr>
                <a:srgbClr val="00206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2060"/>
                </a:solidFill>
                <a:latin typeface="Arial"/>
                <a:ea typeface="DejaVu Sans"/>
              </a:rPr>
              <a:t>Нормативное и научно-методическое обеспечение проектирования, реализации и оценивания качества образовательного процесса.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100000"/>
              </a:lnSpc>
              <a:buClr>
                <a:srgbClr val="00206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2060"/>
                </a:solidFill>
                <a:latin typeface="Arial"/>
                <a:ea typeface="DejaVu Sans"/>
              </a:rPr>
              <a:t>Система психолого-педагогического сопровождения развития детей раннего и дошкольного возрастов в условиях ДОО и семьи; специфическое содержание, инструментарий и условия оказания адресной психологической помощи воспитанникам. 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100000"/>
              </a:lnSpc>
              <a:buClr>
                <a:srgbClr val="00206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2060"/>
                </a:solidFill>
                <a:latin typeface="Arial"/>
                <a:ea typeface="DejaVu Sans"/>
              </a:rPr>
              <a:t>Формы и методы просветительской деятельности ДОО с родителями (законными представителями), имеющими детей младенческого, раннего и дошкольного возрастов; оказания психолого-педагогической </a:t>
            </a:r>
            <a:r>
              <a:rPr sz="1200"/>
              <a:t/>
            </a:r>
            <a:br>
              <a:rPr sz="1200"/>
            </a:br>
            <a:r>
              <a:rPr lang="ru-RU" sz="1200" b="0" strike="noStrike" spc="-1">
                <a:solidFill>
                  <a:srgbClr val="002060"/>
                </a:solidFill>
                <a:latin typeface="Arial"/>
                <a:ea typeface="DejaVu Sans"/>
              </a:rPr>
              <a:t>и других видов помощи и поддержки семей с детьми. 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" name="Группа 5"/>
          <p:cNvGrpSpPr/>
          <p:nvPr/>
        </p:nvGrpSpPr>
        <p:grpSpPr>
          <a:xfrm>
            <a:off x="776160" y="194400"/>
            <a:ext cx="8181720" cy="868320"/>
            <a:chOff x="776160" y="194400"/>
            <a:chExt cx="8181720" cy="868320"/>
          </a:xfrm>
        </p:grpSpPr>
        <p:pic>
          <p:nvPicPr>
            <p:cNvPr id="265" name="Рисунок 1"/>
            <p:cNvPicPr/>
            <p:nvPr/>
          </p:nvPicPr>
          <p:blipFill>
            <a:blip r:embed="rId2"/>
            <a:stretch/>
          </p:blipFill>
          <p:spPr>
            <a:xfrm>
              <a:off x="776160" y="335520"/>
              <a:ext cx="1014120" cy="536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66" name="Рисунок 2"/>
            <p:cNvPicPr/>
            <p:nvPr/>
          </p:nvPicPr>
          <p:blipFill>
            <a:blip r:embed="rId3"/>
            <a:stretch/>
          </p:blipFill>
          <p:spPr>
            <a:xfrm>
              <a:off x="2452680" y="442800"/>
              <a:ext cx="1598040" cy="3855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67" name="Рисунок 3"/>
            <p:cNvPicPr/>
            <p:nvPr/>
          </p:nvPicPr>
          <p:blipFill>
            <a:blip r:embed="rId4"/>
            <a:stretch/>
          </p:blipFill>
          <p:spPr>
            <a:xfrm>
              <a:off x="5348160" y="194400"/>
              <a:ext cx="864000" cy="86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68" name="Рисунок 4"/>
            <p:cNvPicPr/>
            <p:nvPr/>
          </p:nvPicPr>
          <p:blipFill>
            <a:blip r:embed="rId5"/>
            <a:stretch/>
          </p:blipFill>
          <p:spPr>
            <a:xfrm>
              <a:off x="7583760" y="378360"/>
              <a:ext cx="1374120" cy="51444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269" name="Picture 2" descr="G:\Olga\Olga\_!!работа\_РАО коррекц\_Съезд\2023\россия ч.png"/>
          <p:cNvPicPr/>
          <p:nvPr/>
        </p:nvPicPr>
        <p:blipFill>
          <a:blip r:embed="rId6"/>
          <a:stretch/>
        </p:blipFill>
        <p:spPr>
          <a:xfrm>
            <a:off x="9940680" y="414360"/>
            <a:ext cx="1739880" cy="299160"/>
          </a:xfrm>
          <a:prstGeom prst="rect">
            <a:avLst/>
          </a:prstGeom>
          <a:ln w="0">
            <a:noFill/>
          </a:ln>
        </p:spPr>
      </p:pic>
      <p:sp>
        <p:nvSpPr>
          <p:cNvPr id="270" name="Прямоугольник 1"/>
          <p:cNvSpPr/>
          <p:nvPr/>
        </p:nvSpPr>
        <p:spPr>
          <a:xfrm>
            <a:off x="360360" y="1207080"/>
            <a:ext cx="124185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66">
                <a:solidFill>
                  <a:srgbClr val="002060"/>
                </a:solidFill>
                <a:latin typeface="Arial"/>
                <a:ea typeface="Tahoma"/>
              </a:rPr>
              <a:t>СТРУКТУРА ПРОЕКТА КОНЦЕПЦИИ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Номер слайда 13"/>
          <p:cNvSpPr/>
          <p:nvPr/>
        </p:nvSpPr>
        <p:spPr>
          <a:xfrm>
            <a:off x="10254240" y="6813720"/>
            <a:ext cx="2364120" cy="352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160" tIns="37080" rIns="74160" bIns="37080" anchor="ctr">
            <a:noAutofit/>
          </a:bodyPr>
          <a:lstStyle/>
          <a:p>
            <a:pPr algn="r">
              <a:lnSpc>
                <a:spcPct val="100000"/>
              </a:lnSpc>
            </a:pPr>
            <a:fld id="{9F3296F6-C4AE-4A98-BE0C-0B37945AFB3A}" type="slidenum">
              <a:rPr lang="ru-RU" sz="2000" b="1" strike="noStrike" spc="-1">
                <a:solidFill>
                  <a:srgbClr val="1C3D8A">
                    <a:alpha val="34000"/>
                  </a:srgbClr>
                </a:solidFill>
                <a:latin typeface="Arial"/>
                <a:ea typeface="DejaVu Sans"/>
              </a:rPr>
              <a:t>7</a:t>
            </a:fld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2" name="Google Shape;139;p19"/>
          <p:cNvSpPr/>
          <p:nvPr/>
        </p:nvSpPr>
        <p:spPr>
          <a:xfrm>
            <a:off x="580680" y="2010240"/>
            <a:ext cx="1870920" cy="16747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4472C4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2800" b="1" strike="noStrike" spc="-1">
                <a:solidFill>
                  <a:srgbClr val="2C6EDF"/>
                </a:solidFill>
                <a:latin typeface="Arial"/>
                <a:ea typeface="Montserrat"/>
              </a:rPr>
              <a:t>1</a:t>
            </a:r>
            <a:r>
              <a:rPr lang="ru-RU" sz="1400" b="0" strike="noStrike" spc="-1">
                <a:solidFill>
                  <a:schemeClr val="dk1"/>
                </a:solidFill>
                <a:latin typeface="Arial"/>
                <a:ea typeface="Montserrat"/>
              </a:rPr>
              <a:t> Общие положения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solidFill>
                  <a:schemeClr val="dk1"/>
                </a:solidFill>
                <a:latin typeface="Arial"/>
                <a:ea typeface="Montserrat"/>
              </a:rPr>
              <a:t> 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Google Shape;139;p 1"/>
          <p:cNvSpPr/>
          <p:nvPr/>
        </p:nvSpPr>
        <p:spPr>
          <a:xfrm>
            <a:off x="2013480" y="2545200"/>
            <a:ext cx="1870920" cy="16750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4472C4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" sz="2800" b="1" strike="noStrike" spc="-1">
                <a:solidFill>
                  <a:srgbClr val="2C6EDF"/>
                </a:solidFill>
                <a:latin typeface="Arial"/>
                <a:ea typeface="Montserrat"/>
              </a:rPr>
              <a:t>2 </a:t>
            </a: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Montserrat"/>
              </a:rPr>
              <a:t>Состояние и проблемы дошкольного образования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4" name="Google Shape;139;p 2"/>
          <p:cNvSpPr/>
          <p:nvPr/>
        </p:nvSpPr>
        <p:spPr>
          <a:xfrm>
            <a:off x="3362760" y="3100680"/>
            <a:ext cx="1870920" cy="16747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4472C4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" sz="2800" b="1" strike="noStrike" spc="-1">
                <a:solidFill>
                  <a:srgbClr val="2C6EDF"/>
                </a:solidFill>
                <a:latin typeface="Arial"/>
                <a:ea typeface="Montserrat"/>
              </a:rPr>
              <a:t>3 </a:t>
            </a: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Montserrat"/>
              </a:rPr>
              <a:t>Цель и задачи развития дошкольного образования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5" name="Google Shape;139;p 3"/>
          <p:cNvSpPr/>
          <p:nvPr/>
        </p:nvSpPr>
        <p:spPr>
          <a:xfrm>
            <a:off x="4795200" y="3656520"/>
            <a:ext cx="1870920" cy="16747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4472C4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" sz="2800" b="1" strike="noStrike" spc="-1">
                <a:solidFill>
                  <a:srgbClr val="2C6EDF"/>
                </a:solidFill>
                <a:latin typeface="Arial"/>
                <a:ea typeface="Montserrat"/>
              </a:rPr>
              <a:t>4 </a:t>
            </a: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Montserrat"/>
              </a:rPr>
              <a:t>Принципы государственной политики в сфере дошкольного образования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Google Shape;139;p 4"/>
          <p:cNvSpPr/>
          <p:nvPr/>
        </p:nvSpPr>
        <p:spPr>
          <a:xfrm>
            <a:off x="7493760" y="2632320"/>
            <a:ext cx="5520240" cy="9136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4472C4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10243E"/>
                </a:solidFill>
                <a:latin typeface="Arial"/>
                <a:ea typeface="Montserrat"/>
              </a:rPr>
              <a:t>Приложение 2 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FFFFFF"/>
                </a:solidFill>
                <a:latin typeface="Arial"/>
                <a:ea typeface="Montserrat"/>
              </a:rPr>
              <a:t>(План мероприятий по реализации Концепции на первом этапе 2023-2025/2025-2030 гг.)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Google Shape;139;p 5"/>
          <p:cNvSpPr/>
          <p:nvPr/>
        </p:nvSpPr>
        <p:spPr>
          <a:xfrm>
            <a:off x="7493760" y="1673640"/>
            <a:ext cx="5520240" cy="70056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4472C4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2000" b="1" strike="noStrike" spc="-1">
                <a:solidFill>
                  <a:srgbClr val="10243E"/>
                </a:solidFill>
                <a:latin typeface="Arial"/>
                <a:ea typeface="Montserrat"/>
              </a:rPr>
              <a:t>Приложение 1 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solidFill>
                  <a:srgbClr val="FFFFFF"/>
                </a:solidFill>
                <a:latin typeface="Arial"/>
                <a:ea typeface="Montserrat"/>
              </a:rPr>
              <a:t>(Целевые показатели реализации Концепции до 2030 года)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Google Shape;139;p 6"/>
          <p:cNvSpPr/>
          <p:nvPr/>
        </p:nvSpPr>
        <p:spPr>
          <a:xfrm>
            <a:off x="6399360" y="4212000"/>
            <a:ext cx="1870560" cy="16747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4472C4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" sz="2800" b="1" strike="noStrike" spc="-1">
                <a:solidFill>
                  <a:srgbClr val="2C6EDF"/>
                </a:solidFill>
                <a:latin typeface="Arial"/>
                <a:ea typeface="Montserrat"/>
              </a:rPr>
              <a:t>5 </a:t>
            </a: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Montserrat"/>
              </a:rPr>
              <a:t>Приоритеты обновления содержания и технологий дошкольного образования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Google Shape;139;p 7"/>
          <p:cNvSpPr/>
          <p:nvPr/>
        </p:nvSpPr>
        <p:spPr>
          <a:xfrm>
            <a:off x="7857360" y="4726440"/>
            <a:ext cx="1870920" cy="16747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4472C4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" sz="2800" b="1" strike="noStrike" spc="-1">
                <a:solidFill>
                  <a:srgbClr val="2C6EDF"/>
                </a:solidFill>
                <a:latin typeface="Arial"/>
                <a:ea typeface="Montserrat"/>
              </a:rPr>
              <a:t>6 </a:t>
            </a: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Montserrat"/>
              </a:rPr>
              <a:t>Ожидаемые результаты реализации Концепции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0" name="Google Shape;139;p 8"/>
          <p:cNvSpPr/>
          <p:nvPr/>
        </p:nvSpPr>
        <p:spPr>
          <a:xfrm>
            <a:off x="9293400" y="5240880"/>
            <a:ext cx="1870920" cy="16747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4472C4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" sz="2800" b="1" strike="noStrike" spc="-1">
                <a:solidFill>
                  <a:srgbClr val="2C6EDF"/>
                </a:solidFill>
                <a:latin typeface="Arial"/>
                <a:ea typeface="Montserrat"/>
              </a:rPr>
              <a:t>7 </a:t>
            </a: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Montserrat"/>
              </a:rPr>
              <a:t>Этапы реализации Концепции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1" name="Google Shape;139;p 9"/>
          <p:cNvSpPr/>
          <p:nvPr/>
        </p:nvSpPr>
        <p:spPr>
          <a:xfrm>
            <a:off x="10690200" y="5754960"/>
            <a:ext cx="1870920" cy="16747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4472C4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" sz="2800" b="1" strike="noStrike" spc="-1">
                <a:solidFill>
                  <a:srgbClr val="2C6EDF"/>
                </a:solidFill>
                <a:latin typeface="Arial"/>
                <a:ea typeface="Montserrat"/>
              </a:rPr>
              <a:t>8 </a:t>
            </a:r>
            <a:r>
              <a:rPr lang="ru-RU" sz="1400" b="0" strike="noStrike" spc="-1">
                <a:solidFill>
                  <a:schemeClr val="dk1"/>
                </a:solidFill>
                <a:latin typeface="Arial"/>
                <a:ea typeface="Montserrat"/>
              </a:rPr>
              <a:t>Объем и источники финансирования мероприятий Концепции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" name="Группа 1"/>
          <p:cNvGrpSpPr/>
          <p:nvPr/>
        </p:nvGrpSpPr>
        <p:grpSpPr>
          <a:xfrm>
            <a:off x="725760" y="183600"/>
            <a:ext cx="7203240" cy="775800"/>
            <a:chOff x="725760" y="183600"/>
            <a:chExt cx="7203240" cy="775800"/>
          </a:xfrm>
        </p:grpSpPr>
        <p:pic>
          <p:nvPicPr>
            <p:cNvPr id="283" name="Рисунок 11"/>
            <p:cNvPicPr/>
            <p:nvPr/>
          </p:nvPicPr>
          <p:blipFill>
            <a:blip r:embed="rId2"/>
            <a:stretch/>
          </p:blipFill>
          <p:spPr>
            <a:xfrm>
              <a:off x="725760" y="293760"/>
              <a:ext cx="926640" cy="5144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84" name="Рисунок 12"/>
            <p:cNvPicPr/>
            <p:nvPr/>
          </p:nvPicPr>
          <p:blipFill>
            <a:blip r:embed="rId3"/>
            <a:stretch/>
          </p:blipFill>
          <p:spPr>
            <a:xfrm>
              <a:off x="2585520" y="406800"/>
              <a:ext cx="1362240" cy="3294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85" name="Рисунок 13"/>
            <p:cNvPicPr/>
            <p:nvPr/>
          </p:nvPicPr>
          <p:blipFill>
            <a:blip r:embed="rId4"/>
            <a:stretch/>
          </p:blipFill>
          <p:spPr>
            <a:xfrm>
              <a:off x="4934880" y="183600"/>
              <a:ext cx="771840" cy="7758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86" name="Рисунок 15"/>
            <p:cNvPicPr/>
            <p:nvPr/>
          </p:nvPicPr>
          <p:blipFill>
            <a:blip r:embed="rId5"/>
            <a:stretch/>
          </p:blipFill>
          <p:spPr>
            <a:xfrm>
              <a:off x="6796080" y="359640"/>
              <a:ext cx="1132920" cy="42336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287" name="Picture 2" descr="G:\Olga\Olga\_!!работа\_РАО коррекц\_Съезд\2023\россия б.png"/>
          <p:cNvPicPr/>
          <p:nvPr/>
        </p:nvPicPr>
        <p:blipFill>
          <a:blip r:embed="rId6"/>
          <a:stretch/>
        </p:blipFill>
        <p:spPr>
          <a:xfrm>
            <a:off x="8701200" y="427320"/>
            <a:ext cx="1675440" cy="288000"/>
          </a:xfrm>
          <a:prstGeom prst="rect">
            <a:avLst/>
          </a:prstGeom>
          <a:ln w="0">
            <a:noFill/>
          </a:ln>
        </p:spPr>
      </p:pic>
      <p:sp>
        <p:nvSpPr>
          <p:cNvPr id="288" name="TextBox 24"/>
          <p:cNvSpPr/>
          <p:nvPr/>
        </p:nvSpPr>
        <p:spPr>
          <a:xfrm>
            <a:off x="1417680" y="1980000"/>
            <a:ext cx="10542960" cy="1976400"/>
          </a:xfrm>
          <a:prstGeom prst="rect">
            <a:avLst/>
          </a:prstGeom>
          <a:noFill/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FFFFFF"/>
                </a:solidFill>
                <a:latin typeface="Arial"/>
                <a:ea typeface="DejaVu Sans"/>
              </a:rPr>
              <a:t>Система организаций (стажировочных площадок) </a:t>
            </a:r>
            <a:endParaRPr lang="ru-RU" sz="16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FFFFFF"/>
                </a:solidFill>
                <a:latin typeface="Arial"/>
                <a:ea typeface="DejaVu Sans"/>
              </a:rPr>
              <a:t>«Детский сад – маршруты развития»</a:t>
            </a:r>
            <a:endParaRPr lang="ru-RU" sz="1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FFFFFF"/>
                </a:solidFill>
                <a:latin typeface="Arial"/>
                <a:ea typeface="Times New Roman"/>
              </a:rPr>
              <a:t>Предоставление из федерального бюджета грантов в форме субсидий юридическим лицам и индивидуальным предпринимателям в целях создания системы организаций, выполняющих организационно-методическое сопровождение деятельности организаций, реализующих образовательные программы дошкольного образования, включая обновление инфраструктуры, и прошедших повышение квалификации по компетенциям, необходимым для работы с детьми дошкольного возраста, педагогических работников (в том числе воспитателей, управленческого персонала) организаций, реализующих образовательные программы дошкольного образования в рамках реализации федерального проекта «Современная школа» национального проекта «Образование»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TextBox 5"/>
          <p:cNvSpPr/>
          <p:nvPr/>
        </p:nvSpPr>
        <p:spPr>
          <a:xfrm>
            <a:off x="455040" y="1329480"/>
            <a:ext cx="763128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FFFFFF"/>
                </a:solidFill>
                <a:latin typeface="Arial"/>
                <a:ea typeface="DejaVu Sans"/>
              </a:rPr>
              <a:t>ПРОЕКТНЫЕ ИНСТРУМЕНТЫ РЕАЛИЗАЦИИ КОНЦЕПЦИИ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Скругленный прямоугольник 4"/>
          <p:cNvSpPr/>
          <p:nvPr/>
        </p:nvSpPr>
        <p:spPr>
          <a:xfrm>
            <a:off x="3311280" y="5061600"/>
            <a:ext cx="7781400" cy="648360"/>
          </a:xfrm>
          <a:prstGeom prst="roundRect">
            <a:avLst>
              <a:gd name="adj" fmla="val 20684"/>
            </a:avLst>
          </a:prstGeom>
          <a:gradFill rotWithShape="0">
            <a:gsLst>
              <a:gs pos="0">
                <a:srgbClr val="002060"/>
              </a:gs>
              <a:gs pos="100000">
                <a:srgbClr val="25386F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ts val="283"/>
              </a:lnSpc>
            </a:pPr>
            <a:endParaRPr lang="ru-RU" sz="1800" b="0" strike="noStrike" spc="-1" baseline="-25000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291" name="Скругленный прямоугольник 5"/>
          <p:cNvSpPr/>
          <p:nvPr/>
        </p:nvSpPr>
        <p:spPr>
          <a:xfrm>
            <a:off x="3311280" y="6062040"/>
            <a:ext cx="7782840" cy="981720"/>
          </a:xfrm>
          <a:prstGeom prst="roundRect">
            <a:avLst>
              <a:gd name="adj" fmla="val 20684"/>
            </a:avLst>
          </a:prstGeom>
          <a:gradFill rotWithShape="0">
            <a:gsLst>
              <a:gs pos="0">
                <a:srgbClr val="002060"/>
              </a:gs>
              <a:gs pos="100000">
                <a:srgbClr val="25386F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ts val="283"/>
              </a:lnSpc>
            </a:pPr>
            <a:endParaRPr lang="ru-RU" sz="1800" b="0" strike="noStrike" spc="-1" baseline="-25000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292" name="Стрелка: вниз 8"/>
          <p:cNvSpPr/>
          <p:nvPr/>
        </p:nvSpPr>
        <p:spPr>
          <a:xfrm rot="16200000">
            <a:off x="1743120" y="4163040"/>
            <a:ext cx="648360" cy="2449080"/>
          </a:xfrm>
          <a:prstGeom prst="down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4A76C6"/>
              </a:gs>
              <a:gs pos="100000">
                <a:srgbClr val="8FAADC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ts val="283"/>
              </a:lnSpc>
            </a:pPr>
            <a:endParaRPr lang="ru-RU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293" name="Стрелка: вниз 9"/>
          <p:cNvSpPr/>
          <p:nvPr/>
        </p:nvSpPr>
        <p:spPr>
          <a:xfrm rot="16200000">
            <a:off x="1675080" y="5334120"/>
            <a:ext cx="648360" cy="2405520"/>
          </a:xfrm>
          <a:prstGeom prst="down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002060"/>
              </a:gs>
              <a:gs pos="100000">
                <a:srgbClr val="8FAADC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ts val="283"/>
              </a:lnSpc>
            </a:pPr>
            <a:endParaRPr lang="ru-RU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294" name="TextBox 10"/>
          <p:cNvSpPr/>
          <p:nvPr/>
        </p:nvSpPr>
        <p:spPr>
          <a:xfrm>
            <a:off x="3489840" y="5159520"/>
            <a:ext cx="6933240" cy="45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FFFFFF"/>
                </a:solidFill>
                <a:latin typeface="Arial"/>
                <a:ea typeface="DejaVu Sans"/>
              </a:rPr>
              <a:t>Создание условий для </a:t>
            </a:r>
            <a:r>
              <a:rPr lang="ru-RU" sz="1200" b="0" strike="noStrike" spc="-1">
                <a:solidFill>
                  <a:srgbClr val="FFFFFF"/>
                </a:solidFill>
                <a:latin typeface="Arial"/>
                <a:ea typeface="Times New Roman"/>
              </a:rPr>
              <a:t>оптимизации использования методических, материально-технических, кадровых, организационных ресурсов с целью развития и вариативной маршрутизации ДОО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TextBox 11"/>
          <p:cNvSpPr/>
          <p:nvPr/>
        </p:nvSpPr>
        <p:spPr>
          <a:xfrm>
            <a:off x="3491280" y="6146640"/>
            <a:ext cx="6840720" cy="81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FFFFFF"/>
                </a:solidFill>
                <a:latin typeface="Arial"/>
                <a:ea typeface="Times New Roman"/>
              </a:rPr>
              <a:t>Обеспечение непрерывного повышения уровня профессионального мастерства педагогических работников и управленческого персонала для распространения лучших практик развития организаций, реализующих образовательные программы дошкольного образования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6" name="Рисунок 40"/>
          <p:cNvPicPr/>
          <p:nvPr/>
        </p:nvPicPr>
        <p:blipFill>
          <a:blip r:embed="rId7"/>
          <a:stretch/>
        </p:blipFill>
        <p:spPr>
          <a:xfrm>
            <a:off x="11228040" y="4893840"/>
            <a:ext cx="1238400" cy="983880"/>
          </a:xfrm>
          <a:prstGeom prst="rect">
            <a:avLst/>
          </a:prstGeom>
          <a:ln w="0">
            <a:noFill/>
          </a:ln>
        </p:spPr>
      </p:pic>
      <p:pic>
        <p:nvPicPr>
          <p:cNvPr id="297" name="Рисунок 41"/>
          <p:cNvPicPr/>
          <p:nvPr/>
        </p:nvPicPr>
        <p:blipFill>
          <a:blip r:embed="rId8"/>
          <a:stretch/>
        </p:blipFill>
        <p:spPr>
          <a:xfrm>
            <a:off x="11142360" y="5939280"/>
            <a:ext cx="1194120" cy="1140840"/>
          </a:xfrm>
          <a:prstGeom prst="rect">
            <a:avLst/>
          </a:prstGeom>
          <a:ln w="0">
            <a:noFill/>
          </a:ln>
        </p:spPr>
      </p:pic>
      <p:sp>
        <p:nvSpPr>
          <p:cNvPr id="298" name="TextBox 2"/>
          <p:cNvSpPr/>
          <p:nvPr/>
        </p:nvSpPr>
        <p:spPr>
          <a:xfrm>
            <a:off x="1417680" y="4372200"/>
            <a:ext cx="10542960" cy="51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FFFFFF"/>
                </a:solidFill>
                <a:latin typeface="Arial"/>
                <a:ea typeface="Times New Roman"/>
              </a:rPr>
              <a:t>Обеспечение организационно-методического сопровождения организаций, 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FFFFFF"/>
                </a:solidFill>
                <a:latin typeface="Arial"/>
                <a:ea typeface="Times New Roman"/>
              </a:rPr>
              <a:t>реализующих программы дошкольного образования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9" name="Рисунок 39"/>
          <p:cNvPicPr/>
          <p:nvPr/>
        </p:nvPicPr>
        <p:blipFill>
          <a:blip r:embed="rId9"/>
          <a:stretch/>
        </p:blipFill>
        <p:spPr>
          <a:xfrm>
            <a:off x="9376560" y="808920"/>
            <a:ext cx="3530160" cy="1438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" name="Группа 5"/>
          <p:cNvGrpSpPr/>
          <p:nvPr/>
        </p:nvGrpSpPr>
        <p:grpSpPr>
          <a:xfrm>
            <a:off x="776160" y="194400"/>
            <a:ext cx="8181720" cy="868320"/>
            <a:chOff x="776160" y="194400"/>
            <a:chExt cx="8181720" cy="868320"/>
          </a:xfrm>
        </p:grpSpPr>
        <p:pic>
          <p:nvPicPr>
            <p:cNvPr id="301" name="Рисунок 1"/>
            <p:cNvPicPr/>
            <p:nvPr/>
          </p:nvPicPr>
          <p:blipFill>
            <a:blip r:embed="rId2"/>
            <a:stretch/>
          </p:blipFill>
          <p:spPr>
            <a:xfrm>
              <a:off x="776160" y="335520"/>
              <a:ext cx="1014120" cy="536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02" name="Рисунок 2"/>
            <p:cNvPicPr/>
            <p:nvPr/>
          </p:nvPicPr>
          <p:blipFill>
            <a:blip r:embed="rId3"/>
            <a:stretch/>
          </p:blipFill>
          <p:spPr>
            <a:xfrm>
              <a:off x="2452680" y="442800"/>
              <a:ext cx="1598040" cy="3855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03" name="Рисунок 3"/>
            <p:cNvPicPr/>
            <p:nvPr/>
          </p:nvPicPr>
          <p:blipFill>
            <a:blip r:embed="rId4"/>
            <a:stretch/>
          </p:blipFill>
          <p:spPr>
            <a:xfrm>
              <a:off x="5348160" y="194400"/>
              <a:ext cx="864000" cy="868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04" name="Рисунок 4"/>
            <p:cNvPicPr/>
            <p:nvPr/>
          </p:nvPicPr>
          <p:blipFill>
            <a:blip r:embed="rId5"/>
            <a:stretch/>
          </p:blipFill>
          <p:spPr>
            <a:xfrm>
              <a:off x="7583760" y="378360"/>
              <a:ext cx="1374120" cy="51444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305" name="Picture 2" descr="G:\Olga\Olga\_!!работа\_РАО коррекц\_Съезд\2023\россия ч.png"/>
          <p:cNvPicPr/>
          <p:nvPr/>
        </p:nvPicPr>
        <p:blipFill>
          <a:blip r:embed="rId6"/>
          <a:stretch/>
        </p:blipFill>
        <p:spPr>
          <a:xfrm>
            <a:off x="9940680" y="414360"/>
            <a:ext cx="1739880" cy="299160"/>
          </a:xfrm>
          <a:prstGeom prst="rect">
            <a:avLst/>
          </a:prstGeom>
          <a:ln w="0">
            <a:noFill/>
          </a:ln>
        </p:spPr>
      </p:pic>
      <p:sp>
        <p:nvSpPr>
          <p:cNvPr id="306" name="Номер слайда 3"/>
          <p:cNvSpPr/>
          <p:nvPr/>
        </p:nvSpPr>
        <p:spPr>
          <a:xfrm>
            <a:off x="10520280" y="6837120"/>
            <a:ext cx="2108160" cy="338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160" tIns="37080" rIns="74160" bIns="37080" anchor="ctr">
            <a:noAutofit/>
          </a:bodyPr>
          <a:lstStyle/>
          <a:p>
            <a:pPr algn="r">
              <a:lnSpc>
                <a:spcPct val="100000"/>
              </a:lnSpc>
            </a:pPr>
            <a:fld id="{B43F9455-3CCD-48BC-8C17-81DD5012F7F4}" type="slidenum">
              <a:rPr lang="ru-RU" sz="2000" b="1" strike="noStrike" spc="-1">
                <a:solidFill>
                  <a:srgbClr val="1C3D8A">
                    <a:alpha val="34000"/>
                  </a:srgbClr>
                </a:solidFill>
                <a:latin typeface="Arial"/>
                <a:ea typeface="DejaVu Sans"/>
              </a:rPr>
              <a:t>9</a:t>
            </a:fld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" name="Скругленный прямоугольник 1030"/>
          <p:cNvSpPr/>
          <p:nvPr/>
        </p:nvSpPr>
        <p:spPr>
          <a:xfrm>
            <a:off x="7008120" y="1800000"/>
            <a:ext cx="6118560" cy="5578560"/>
          </a:xfrm>
          <a:prstGeom prst="roundRect">
            <a:avLst>
              <a:gd name="adj" fmla="val 2582"/>
            </a:avLst>
          </a:prstGeom>
          <a:solidFill>
            <a:schemeClr val="bg1"/>
          </a:solidFill>
          <a:ln>
            <a:noFill/>
          </a:ln>
          <a:effectLst>
            <a:outerShdw blurRad="63360" sx="102000" sy="102000" algn="ctr" rotWithShape="0">
              <a:srgbClr val="819FCF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ts val="283"/>
              </a:lnSpc>
            </a:pPr>
            <a:endParaRPr lang="ru-RU" sz="1800" b="0" strike="noStrike" spc="-1" baseline="-25000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308" name="Скругленный прямоугольник 6"/>
          <p:cNvSpPr/>
          <p:nvPr/>
        </p:nvSpPr>
        <p:spPr>
          <a:xfrm>
            <a:off x="7317720" y="4320000"/>
            <a:ext cx="5640840" cy="898560"/>
          </a:xfrm>
          <a:prstGeom prst="roundRect">
            <a:avLst>
              <a:gd name="adj" fmla="val 20684"/>
            </a:avLst>
          </a:prstGeom>
          <a:gradFill rotWithShape="0">
            <a:gsLst>
              <a:gs pos="0">
                <a:srgbClr val="002060"/>
              </a:gs>
              <a:gs pos="100000">
                <a:srgbClr val="25386F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ru-RU" sz="1600" b="0" strike="noStrike" spc="-1">
                <a:solidFill>
                  <a:schemeClr val="lt1"/>
                </a:solidFill>
                <a:latin typeface="Arial"/>
                <a:ea typeface="Times New Roman"/>
              </a:rPr>
              <a:t>Созданы механизмы восполнения </a:t>
            </a:r>
            <a:endParaRPr lang="ru-RU" sz="1600" b="0" strike="noStrike" spc="-1">
              <a:solidFill>
                <a:srgbClr val="000000"/>
              </a:solidFill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lang="ru-RU" sz="1600" b="0" strike="noStrike" spc="-1">
                <a:solidFill>
                  <a:schemeClr val="lt1"/>
                </a:solidFill>
                <a:latin typeface="Arial"/>
                <a:ea typeface="Times New Roman"/>
              </a:rPr>
              <a:t>профессиональных дефицитов</a:t>
            </a:r>
            <a:endParaRPr lang="ru-RU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9" name="Скругленный прямоугольник 1026"/>
          <p:cNvSpPr/>
          <p:nvPr/>
        </p:nvSpPr>
        <p:spPr>
          <a:xfrm>
            <a:off x="338760" y="1800000"/>
            <a:ext cx="6350760" cy="5578560"/>
          </a:xfrm>
          <a:prstGeom prst="roundRect">
            <a:avLst>
              <a:gd name="adj" fmla="val 3351"/>
            </a:avLst>
          </a:prstGeom>
          <a:solidFill>
            <a:schemeClr val="bg1"/>
          </a:solidFill>
          <a:ln>
            <a:noFill/>
          </a:ln>
          <a:effectLst>
            <a:outerShdw blurRad="63360" sx="102000" sy="102000" algn="ctr" rotWithShape="0">
              <a:srgbClr val="819FCF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ts val="283"/>
              </a:lnSpc>
            </a:pPr>
            <a:endParaRPr lang="ru-RU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310" name="Скругленный прямоугольник 7"/>
          <p:cNvSpPr/>
          <p:nvPr/>
        </p:nvSpPr>
        <p:spPr>
          <a:xfrm>
            <a:off x="540000" y="4320000"/>
            <a:ext cx="6003360" cy="898560"/>
          </a:xfrm>
          <a:prstGeom prst="roundRect">
            <a:avLst>
              <a:gd name="adj" fmla="val 20684"/>
            </a:avLst>
          </a:prstGeom>
          <a:gradFill rotWithShape="0">
            <a:gsLst>
              <a:gs pos="0">
                <a:srgbClr val="002060"/>
              </a:gs>
              <a:gs pos="100000">
                <a:srgbClr val="25386F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12600" algn="r">
              <a:lnSpc>
                <a:spcPct val="100000"/>
              </a:lnSpc>
            </a:pPr>
            <a:r>
              <a:rPr lang="ru-RU" sz="1400" b="0" strike="noStrike" spc="-1">
                <a:solidFill>
                  <a:srgbClr val="FFFFFF"/>
                </a:solidFill>
                <a:latin typeface="Arial"/>
                <a:ea typeface="DejaVu Sans"/>
              </a:rPr>
              <a:t>        Созданы условия для сетевого взаимодействия 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  <a:p>
            <a:pPr marL="12600" algn="r">
              <a:lnSpc>
                <a:spcPct val="100000"/>
              </a:lnSpc>
            </a:pPr>
            <a:r>
              <a:rPr lang="ru-RU" sz="1400" b="0" strike="noStrike" spc="-1">
                <a:solidFill>
                  <a:srgbClr val="FFFFFF"/>
                </a:solidFill>
                <a:latin typeface="Arial"/>
                <a:ea typeface="DejaVu Sans"/>
              </a:rPr>
              <a:t>для оптимизации использования методических, 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  <a:p>
            <a:pPr marL="12600" algn="r">
              <a:lnSpc>
                <a:spcPct val="100000"/>
              </a:lnSpc>
            </a:pPr>
            <a:r>
              <a:rPr lang="ru-RU" sz="1400" b="0" strike="noStrike" spc="-1">
                <a:solidFill>
                  <a:srgbClr val="FFFFFF"/>
                </a:solidFill>
                <a:latin typeface="Arial"/>
                <a:ea typeface="DejaVu Sans"/>
              </a:rPr>
              <a:t>материально-технических, кадровых, 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  <a:p>
            <a:pPr marL="12600" algn="r">
              <a:lnSpc>
                <a:spcPct val="100000"/>
              </a:lnSpc>
            </a:pPr>
            <a:r>
              <a:rPr lang="ru-RU" sz="1400" b="0" strike="noStrike" spc="-1">
                <a:solidFill>
                  <a:srgbClr val="FFFFFF"/>
                </a:solidFill>
                <a:latin typeface="Arial"/>
                <a:ea typeface="DejaVu Sans"/>
              </a:rPr>
              <a:t>организационных ресурсов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1" name="object 117"/>
          <p:cNvSpPr/>
          <p:nvPr/>
        </p:nvSpPr>
        <p:spPr>
          <a:xfrm>
            <a:off x="2520000" y="3060000"/>
            <a:ext cx="2741040" cy="317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2000" b="1" strike="noStrike" spc="-15">
                <a:solidFill>
                  <a:srgbClr val="25386F"/>
                </a:solidFill>
                <a:latin typeface="Arial"/>
                <a:ea typeface="DejaVu Sans"/>
              </a:rPr>
              <a:t>30 </a:t>
            </a:r>
            <a:r>
              <a:rPr lang="ru-RU" sz="1400" b="1" strike="noStrike" spc="-15">
                <a:solidFill>
                  <a:srgbClr val="25386F"/>
                </a:solidFill>
                <a:latin typeface="Arial"/>
                <a:ea typeface="DejaVu Sans"/>
              </a:rPr>
              <a:t>стажировочных площадок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2" name="object 209"/>
          <p:cNvSpPr/>
          <p:nvPr/>
        </p:nvSpPr>
        <p:spPr>
          <a:xfrm>
            <a:off x="3123720" y="3780000"/>
            <a:ext cx="2814840" cy="320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584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125"/>
              </a:spcBef>
            </a:pPr>
            <a:r>
              <a:rPr lang="ru-RU" sz="2000" b="1" strike="noStrike" spc="-12">
                <a:solidFill>
                  <a:srgbClr val="25386F"/>
                </a:solidFill>
                <a:latin typeface="Arial"/>
                <a:ea typeface="DejaVu Sans"/>
              </a:rPr>
              <a:t>60 </a:t>
            </a:r>
            <a:r>
              <a:rPr lang="ru-RU" sz="1400" b="1" strike="noStrike" spc="-15">
                <a:solidFill>
                  <a:srgbClr val="25386F"/>
                </a:solidFill>
                <a:latin typeface="Arial"/>
                <a:ea typeface="DejaVu Sans"/>
              </a:rPr>
              <a:t>стажировочных площадок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3" name="Прямоугольник 21"/>
          <p:cNvSpPr/>
          <p:nvPr/>
        </p:nvSpPr>
        <p:spPr>
          <a:xfrm>
            <a:off x="1577520" y="2864880"/>
            <a:ext cx="687600" cy="521280"/>
          </a:xfrm>
          <a:prstGeom prst="rect">
            <a:avLst/>
          </a:prstGeom>
          <a:gradFill rotWithShape="0">
            <a:gsLst>
              <a:gs pos="0">
                <a:srgbClr val="25386F"/>
              </a:gs>
              <a:gs pos="100000">
                <a:srgbClr val="819FCF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ts val="283"/>
              </a:lnSpc>
            </a:pPr>
            <a:endParaRPr lang="ru-RU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314" name="Прямоугольник 6"/>
          <p:cNvSpPr/>
          <p:nvPr/>
        </p:nvSpPr>
        <p:spPr>
          <a:xfrm>
            <a:off x="1550880" y="3600000"/>
            <a:ext cx="1327680" cy="538560"/>
          </a:xfrm>
          <a:prstGeom prst="rect">
            <a:avLst/>
          </a:prstGeom>
          <a:gradFill rotWithShape="0">
            <a:gsLst>
              <a:gs pos="0">
                <a:srgbClr val="002060"/>
              </a:gs>
              <a:gs pos="100000">
                <a:srgbClr val="25386F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ts val="283"/>
              </a:lnSpc>
            </a:pPr>
            <a:endParaRPr lang="ru-RU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pic>
        <p:nvPicPr>
          <p:cNvPr id="315" name="Рисунок 58"/>
          <p:cNvPicPr/>
          <p:nvPr/>
        </p:nvPicPr>
        <p:blipFill>
          <a:blip r:embed="rId7">
            <a:lum bright="100000"/>
          </a:blip>
          <a:stretch/>
        </p:blipFill>
        <p:spPr>
          <a:xfrm>
            <a:off x="7521840" y="4458960"/>
            <a:ext cx="526680" cy="505080"/>
          </a:xfrm>
          <a:prstGeom prst="rect">
            <a:avLst/>
          </a:prstGeom>
          <a:ln w="0">
            <a:noFill/>
          </a:ln>
        </p:spPr>
      </p:pic>
      <p:cxnSp>
        <p:nvCxnSpPr>
          <p:cNvPr id="316" name="Прямая соединительная линия 49"/>
          <p:cNvCxnSpPr/>
          <p:nvPr/>
        </p:nvCxnSpPr>
        <p:spPr>
          <a:xfrm>
            <a:off x="1440000" y="3185640"/>
            <a:ext cx="1800" cy="1136160"/>
          </a:xfrm>
          <a:prstGeom prst="straightConnector1">
            <a:avLst/>
          </a:prstGeom>
          <a:ln w="12700">
            <a:solidFill>
              <a:srgbClr val="0231A1"/>
            </a:solidFill>
            <a:round/>
          </a:ln>
        </p:spPr>
      </p:cxnSp>
      <p:sp>
        <p:nvSpPr>
          <p:cNvPr id="317" name="TextBox 52"/>
          <p:cNvSpPr/>
          <p:nvPr/>
        </p:nvSpPr>
        <p:spPr>
          <a:xfrm>
            <a:off x="699120" y="3420000"/>
            <a:ext cx="739440" cy="27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1200" b="0" strike="noStrike" spc="-7">
                <a:solidFill>
                  <a:srgbClr val="000000"/>
                </a:solidFill>
                <a:latin typeface="Arial"/>
                <a:ea typeface="DejaVu Sans"/>
              </a:rPr>
              <a:t>202</a:t>
            </a:r>
            <a:r>
              <a:rPr lang="ru-RU" sz="1200" b="0" strike="noStrike" spc="-7">
                <a:solidFill>
                  <a:srgbClr val="000000"/>
                </a:solidFill>
                <a:latin typeface="Arial"/>
                <a:ea typeface="DejaVu Sans"/>
              </a:rPr>
              <a:t>3</a:t>
            </a:r>
            <a:r>
              <a:rPr lang="en-US" sz="1200" b="0" strike="noStrike" spc="-7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ru-RU" sz="1200" b="0" strike="noStrike" spc="-7">
                <a:solidFill>
                  <a:srgbClr val="000000"/>
                </a:solidFill>
                <a:latin typeface="Arial"/>
                <a:ea typeface="DejaVu Sans"/>
              </a:rPr>
              <a:t>г.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8" name="TextBox 53"/>
          <p:cNvSpPr/>
          <p:nvPr/>
        </p:nvSpPr>
        <p:spPr>
          <a:xfrm>
            <a:off x="720000" y="3867840"/>
            <a:ext cx="739080" cy="27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1200" b="0" strike="noStrike" spc="-7">
                <a:solidFill>
                  <a:srgbClr val="000000"/>
                </a:solidFill>
                <a:latin typeface="Arial"/>
                <a:ea typeface="DejaVu Sans"/>
              </a:rPr>
              <a:t>202</a:t>
            </a:r>
            <a:r>
              <a:rPr lang="ru-RU" sz="1200" b="0" strike="noStrike" spc="-7">
                <a:solidFill>
                  <a:srgbClr val="000000"/>
                </a:solidFill>
                <a:latin typeface="Arial"/>
                <a:ea typeface="DejaVu Sans"/>
              </a:rPr>
              <a:t>4</a:t>
            </a:r>
            <a:r>
              <a:rPr lang="en-US" sz="1200" b="0" strike="noStrike" spc="-7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ru-RU" sz="1200" b="0" strike="noStrike" spc="-7">
                <a:solidFill>
                  <a:srgbClr val="000000"/>
                </a:solidFill>
                <a:latin typeface="Arial"/>
                <a:ea typeface="DejaVu Sans"/>
              </a:rPr>
              <a:t>г.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9" name="object 99"/>
          <p:cNvSpPr/>
          <p:nvPr/>
        </p:nvSpPr>
        <p:spPr>
          <a:xfrm>
            <a:off x="7380000" y="1800000"/>
            <a:ext cx="5578560" cy="896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4280" rIns="0" bIns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2060"/>
                </a:solidFill>
                <a:latin typeface="Arial"/>
                <a:ea typeface="Times New Roman"/>
              </a:rPr>
              <a:t>Повышение квалификации педагогических работников и управленческого персонала для распространения лучших практик развития организаций, реализующих образовательные программы дошкольного образования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0" name="object 1"/>
          <p:cNvSpPr/>
          <p:nvPr/>
        </p:nvSpPr>
        <p:spPr>
          <a:xfrm>
            <a:off x="511200" y="1836000"/>
            <a:ext cx="6003360" cy="683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4280" rIns="0" bIns="0" anchor="t">
            <a:spAutoFit/>
          </a:bodyPr>
          <a:lstStyle/>
          <a:p>
            <a:pPr marL="12600"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2060"/>
                </a:solidFill>
                <a:latin typeface="Arial"/>
                <a:ea typeface="DejaVu Sans"/>
              </a:rPr>
              <a:t>Создание сети стажировочных площадок </a:t>
            </a:r>
            <a:r>
              <a:rPr lang="ru-RU" sz="1400" b="1" strike="noStrike" spc="-1">
                <a:solidFill>
                  <a:srgbClr val="002060"/>
                </a:solidFill>
                <a:latin typeface="Arial"/>
                <a:ea typeface="Times New Roman"/>
              </a:rPr>
              <a:t>для организационно-методического сопровождения организаций, реализующих образовательные программы дошкольного образования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1" name="TextBox 34"/>
          <p:cNvSpPr/>
          <p:nvPr/>
        </p:nvSpPr>
        <p:spPr>
          <a:xfrm>
            <a:off x="7539480" y="3420000"/>
            <a:ext cx="739080" cy="27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1200" b="0" strike="noStrike" spc="-7">
                <a:solidFill>
                  <a:srgbClr val="000000"/>
                </a:solidFill>
                <a:latin typeface="Arial"/>
                <a:ea typeface="DejaVu Sans"/>
              </a:rPr>
              <a:t>202</a:t>
            </a:r>
            <a:r>
              <a:rPr lang="ru-RU" sz="1200" b="0" strike="noStrike" spc="-7">
                <a:solidFill>
                  <a:srgbClr val="000000"/>
                </a:solidFill>
                <a:latin typeface="Arial"/>
                <a:ea typeface="DejaVu Sans"/>
              </a:rPr>
              <a:t>3</a:t>
            </a:r>
            <a:r>
              <a:rPr lang="en-US" sz="1200" b="0" strike="noStrike" spc="-7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ru-RU" sz="1200" b="0" strike="noStrike" spc="-7">
                <a:solidFill>
                  <a:srgbClr val="000000"/>
                </a:solidFill>
                <a:latin typeface="Arial"/>
                <a:ea typeface="DejaVu Sans"/>
              </a:rPr>
              <a:t>г.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2" name="TextBox 35"/>
          <p:cNvSpPr/>
          <p:nvPr/>
        </p:nvSpPr>
        <p:spPr>
          <a:xfrm>
            <a:off x="7539480" y="3867120"/>
            <a:ext cx="739080" cy="27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1200" b="0" strike="noStrike" spc="-7">
                <a:solidFill>
                  <a:srgbClr val="000000"/>
                </a:solidFill>
                <a:latin typeface="Arial"/>
                <a:ea typeface="DejaVu Sans"/>
              </a:rPr>
              <a:t>202</a:t>
            </a:r>
            <a:r>
              <a:rPr lang="ru-RU" sz="1200" b="0" strike="noStrike" spc="-7">
                <a:solidFill>
                  <a:srgbClr val="000000"/>
                </a:solidFill>
                <a:latin typeface="Arial"/>
                <a:ea typeface="DejaVu Sans"/>
              </a:rPr>
              <a:t>4</a:t>
            </a:r>
            <a:r>
              <a:rPr lang="en-US" sz="1200" b="0" strike="noStrike" spc="-7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ru-RU" sz="1200" b="0" strike="noStrike" spc="-7">
                <a:solidFill>
                  <a:srgbClr val="000000"/>
                </a:solidFill>
                <a:latin typeface="Arial"/>
                <a:ea typeface="DejaVu Sans"/>
              </a:rPr>
              <a:t>г.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3" name="Прямоугольник 36"/>
          <p:cNvSpPr/>
          <p:nvPr/>
        </p:nvSpPr>
        <p:spPr>
          <a:xfrm>
            <a:off x="8490600" y="2880000"/>
            <a:ext cx="687960" cy="520920"/>
          </a:xfrm>
          <a:prstGeom prst="rect">
            <a:avLst/>
          </a:prstGeom>
          <a:gradFill rotWithShape="0">
            <a:gsLst>
              <a:gs pos="0">
                <a:srgbClr val="25386F"/>
              </a:gs>
              <a:gs pos="100000">
                <a:srgbClr val="819FCF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ts val="283"/>
              </a:lnSpc>
            </a:pPr>
            <a:endParaRPr lang="ru-RU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324" name="Прямоугольник 37"/>
          <p:cNvSpPr/>
          <p:nvPr/>
        </p:nvSpPr>
        <p:spPr>
          <a:xfrm>
            <a:off x="8460000" y="3600000"/>
            <a:ext cx="1327680" cy="533160"/>
          </a:xfrm>
          <a:prstGeom prst="rect">
            <a:avLst/>
          </a:prstGeom>
          <a:gradFill rotWithShape="0">
            <a:gsLst>
              <a:gs pos="0">
                <a:srgbClr val="002060"/>
              </a:gs>
              <a:gs pos="100000">
                <a:srgbClr val="25386F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ts val="283"/>
              </a:lnSpc>
            </a:pPr>
            <a:endParaRPr lang="ru-RU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325" name="object 2"/>
          <p:cNvSpPr/>
          <p:nvPr/>
        </p:nvSpPr>
        <p:spPr>
          <a:xfrm>
            <a:off x="9496800" y="3017160"/>
            <a:ext cx="2741760" cy="317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2000" b="1" strike="noStrike" spc="-15">
                <a:solidFill>
                  <a:srgbClr val="25386F"/>
                </a:solidFill>
                <a:latin typeface="Arial"/>
                <a:ea typeface="DejaVu Sans"/>
              </a:rPr>
              <a:t>17 500 человек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6" name="object 3"/>
          <p:cNvSpPr/>
          <p:nvPr/>
        </p:nvSpPr>
        <p:spPr>
          <a:xfrm>
            <a:off x="10080000" y="3780000"/>
            <a:ext cx="2741760" cy="317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2000" b="1" strike="noStrike" spc="-15">
                <a:solidFill>
                  <a:srgbClr val="25386F"/>
                </a:solidFill>
                <a:latin typeface="Arial"/>
                <a:ea typeface="DejaVu Sans"/>
              </a:rPr>
              <a:t>34 000 человек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7" name="Рисунок 59"/>
          <p:cNvPicPr/>
          <p:nvPr/>
        </p:nvPicPr>
        <p:blipFill>
          <a:blip r:embed="rId7">
            <a:lum bright="100000"/>
          </a:blip>
          <a:stretch/>
        </p:blipFill>
        <p:spPr>
          <a:xfrm>
            <a:off x="720000" y="4428000"/>
            <a:ext cx="527040" cy="504720"/>
          </a:xfrm>
          <a:prstGeom prst="rect">
            <a:avLst/>
          </a:prstGeom>
          <a:ln w="0">
            <a:noFill/>
          </a:ln>
        </p:spPr>
      </p:pic>
      <p:sp>
        <p:nvSpPr>
          <p:cNvPr id="328" name="Прямоугольник 25"/>
          <p:cNvSpPr/>
          <p:nvPr/>
        </p:nvSpPr>
        <p:spPr>
          <a:xfrm>
            <a:off x="7200000" y="5352480"/>
            <a:ext cx="5578560" cy="538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500" b="0" strike="noStrike" spc="-1">
                <a:solidFill>
                  <a:srgbClr val="BD4336"/>
                </a:solidFill>
                <a:latin typeface="Arial"/>
                <a:ea typeface="DejaVu Sans"/>
              </a:rPr>
              <a:t>Размер гранта на повышение </a:t>
            </a:r>
            <a:endParaRPr lang="ru-RU" sz="15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0" strike="noStrike" spc="-1">
                <a:solidFill>
                  <a:srgbClr val="BD4336"/>
                </a:solidFill>
                <a:latin typeface="Arial"/>
                <a:ea typeface="DejaVu Sans"/>
              </a:rPr>
              <a:t>квалификации педагогов ДОО –</a:t>
            </a:r>
            <a:r>
              <a:rPr lang="ru-RU" sz="1500" b="1" strike="noStrike" spc="-1">
                <a:solidFill>
                  <a:srgbClr val="BD4336"/>
                </a:solidFill>
                <a:latin typeface="Arial"/>
                <a:ea typeface="DejaVu Sans"/>
              </a:rPr>
              <a:t> </a:t>
            </a:r>
            <a:r>
              <a:rPr lang="ru-RU" sz="1500" b="0" strike="noStrike" spc="-1">
                <a:solidFill>
                  <a:srgbClr val="BD4336"/>
                </a:solidFill>
                <a:latin typeface="Arial"/>
                <a:ea typeface="DejaVu Sans"/>
              </a:rPr>
              <a:t>не более </a:t>
            </a:r>
            <a:r>
              <a:rPr lang="ru-RU" sz="1500" b="1" strike="noStrike" spc="-1">
                <a:solidFill>
                  <a:srgbClr val="BD4336"/>
                </a:solidFill>
                <a:latin typeface="Arial"/>
                <a:ea typeface="DejaVu Sans"/>
              </a:rPr>
              <a:t>4 млн. руб.:</a:t>
            </a:r>
            <a:endParaRPr lang="ru-RU" sz="15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9" name="Picture 62"/>
          <p:cNvPicPr/>
          <p:nvPr/>
        </p:nvPicPr>
        <p:blipFill>
          <a:blip r:embed="rId8"/>
          <a:stretch/>
        </p:blipFill>
        <p:spPr>
          <a:xfrm>
            <a:off x="7380000" y="6300000"/>
            <a:ext cx="559080" cy="538560"/>
          </a:xfrm>
          <a:prstGeom prst="rect">
            <a:avLst/>
          </a:prstGeom>
          <a:ln w="0">
            <a:noFill/>
          </a:ln>
        </p:spPr>
      </p:pic>
      <p:sp>
        <p:nvSpPr>
          <p:cNvPr id="330" name="TextBox 27"/>
          <p:cNvSpPr/>
          <p:nvPr/>
        </p:nvSpPr>
        <p:spPr>
          <a:xfrm>
            <a:off x="8268120" y="6120000"/>
            <a:ext cx="4690440" cy="925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algn="r">
              <a:lnSpc>
                <a:spcPct val="100000"/>
              </a:lnSpc>
              <a:spcBef>
                <a:spcPts val="111"/>
              </a:spcBef>
            </a:pPr>
            <a:r>
              <a:rPr lang="ru-RU" sz="1500" b="1" strike="noStrike" spc="-1">
                <a:solidFill>
                  <a:srgbClr val="000000"/>
                </a:solidFill>
                <a:latin typeface="Arial"/>
                <a:ea typeface="DejaVu Sans"/>
              </a:rPr>
              <a:t>8</a:t>
            </a:r>
            <a:r>
              <a:rPr lang="ru-RU" sz="1500" b="0" strike="noStrike" spc="-1">
                <a:solidFill>
                  <a:srgbClr val="000000"/>
                </a:solidFill>
                <a:latin typeface="Arial"/>
                <a:ea typeface="DejaVu Sans"/>
              </a:rPr>
              <a:t> организаций стали </a:t>
            </a:r>
            <a:r>
              <a:rPr lang="ru-RU" sz="1500" b="1" strike="noStrike" spc="-1">
                <a:solidFill>
                  <a:srgbClr val="000000"/>
                </a:solidFill>
                <a:latin typeface="Arial"/>
                <a:ea typeface="DejaVu Sans"/>
              </a:rPr>
              <a:t>победителями</a:t>
            </a:r>
            <a:r>
              <a:rPr lang="ru-RU" sz="1500" b="0" strike="noStrike" spc="-1">
                <a:solidFill>
                  <a:srgbClr val="000000"/>
                </a:solidFill>
                <a:latin typeface="Arial"/>
                <a:ea typeface="DejaVu Sans"/>
              </a:rPr>
              <a:t> из: </a:t>
            </a:r>
            <a:r>
              <a:rPr lang="ru-RU" sz="15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Алтайского и Хабаровского краев; Удмуртской Республики; Москвы и Санкт-Петербурга; Воронежской, Московской, Ульяновской областей</a:t>
            </a:r>
            <a:endParaRPr lang="ru-RU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1" name="Прямоугольник 28"/>
          <p:cNvSpPr/>
          <p:nvPr/>
        </p:nvSpPr>
        <p:spPr>
          <a:xfrm>
            <a:off x="475200" y="5220000"/>
            <a:ext cx="6003360" cy="538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500" b="0" strike="noStrike" spc="-1">
                <a:solidFill>
                  <a:srgbClr val="BD4336"/>
                </a:solidFill>
                <a:latin typeface="Arial"/>
                <a:ea typeface="DejaVu Sans"/>
              </a:rPr>
              <a:t>Размер гранта на создание </a:t>
            </a:r>
            <a:endParaRPr lang="ru-RU" sz="15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0" strike="noStrike" spc="-1">
                <a:solidFill>
                  <a:srgbClr val="BD4336"/>
                </a:solidFill>
                <a:latin typeface="Arial"/>
                <a:ea typeface="DejaVu Sans"/>
              </a:rPr>
              <a:t>стажировочной площадки –</a:t>
            </a:r>
            <a:r>
              <a:rPr lang="ru-RU" sz="1500" b="1" strike="noStrike" spc="-1">
                <a:solidFill>
                  <a:srgbClr val="BD4336"/>
                </a:solidFill>
                <a:latin typeface="Arial"/>
                <a:ea typeface="DejaVu Sans"/>
              </a:rPr>
              <a:t> 450 тыс. руб.:</a:t>
            </a:r>
            <a:endParaRPr lang="ru-RU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2" name="object 4"/>
          <p:cNvSpPr/>
          <p:nvPr/>
        </p:nvSpPr>
        <p:spPr>
          <a:xfrm>
            <a:off x="491040" y="5760000"/>
            <a:ext cx="6052320" cy="1750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algn="r">
              <a:lnSpc>
                <a:spcPct val="90000"/>
              </a:lnSpc>
              <a:spcBef>
                <a:spcPts val="272"/>
              </a:spcBef>
            </a:pPr>
            <a:r>
              <a:rPr lang="ru-RU" sz="1200" b="1" strike="noStrike" spc="-1">
                <a:solidFill>
                  <a:srgbClr val="000000"/>
                </a:solidFill>
                <a:latin typeface="Arial"/>
                <a:ea typeface="DejaVu Sans"/>
              </a:rPr>
              <a:t>на 1-м этапе отбора </a:t>
            </a:r>
            <a:r>
              <a:rPr lang="ru-RU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– </a:t>
            </a:r>
            <a:r>
              <a:rPr lang="ru-RU" sz="1200" b="1" strike="noStrike" spc="-1">
                <a:solidFill>
                  <a:srgbClr val="000000"/>
                </a:solidFill>
                <a:latin typeface="Arial"/>
                <a:ea typeface="DejaVu Sans"/>
              </a:rPr>
              <a:t>11 организаций </a:t>
            </a:r>
            <a:r>
              <a:rPr lang="ru-RU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из: </a:t>
            </a:r>
            <a:r>
              <a:rPr lang="ru-RU" sz="12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Алтайского, Приморского, Хабаровского краев; республик Башкортостан, Марий Эл; Архангельской, Белгородской, Московской,  Новосибирской, Оренбургской и Ярославской областей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  <a:p>
            <a:pPr algn="r">
              <a:lnSpc>
                <a:spcPct val="90000"/>
              </a:lnSpc>
              <a:spcBef>
                <a:spcPts val="272"/>
              </a:spcBef>
            </a:pPr>
            <a:r>
              <a:rPr lang="ru-RU" sz="1400" b="1" strike="noStrike" spc="-1">
                <a:solidFill>
                  <a:srgbClr val="000000"/>
                </a:solidFill>
                <a:latin typeface="Arial"/>
                <a:ea typeface="DejaVu Sans"/>
              </a:rPr>
              <a:t>на 2-м этапе отбора </a:t>
            </a: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– </a:t>
            </a:r>
            <a:r>
              <a:rPr lang="ru-RU" sz="1400" b="1" strike="noStrike" spc="-1">
                <a:solidFill>
                  <a:srgbClr val="000000"/>
                </a:solidFill>
                <a:latin typeface="Arial"/>
                <a:ea typeface="DejaVu Sans"/>
              </a:rPr>
              <a:t>21 организация</a:t>
            </a: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 из: </a:t>
            </a:r>
            <a:r>
              <a:rPr lang="ru-RU" sz="12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Камчатского, Хабаровского краев (2 ДОО); республик Дагестан, Мордовия (2 ДОО), Тыва, Удмуртской (2 ДОО); Владимирской, Вологодской, Воронежской, Липецкой (2 ДОО), Кузбасса, Курской, Мурманской, Пензенской, Саратовской, Свердловской и Челябинской областей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272"/>
              </a:spcBef>
            </a:pP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33" name="Прямая соединительная линия 2"/>
          <p:cNvCxnSpPr/>
          <p:nvPr/>
        </p:nvCxnSpPr>
        <p:spPr>
          <a:xfrm>
            <a:off x="8280000" y="3185640"/>
            <a:ext cx="1800" cy="1136160"/>
          </a:xfrm>
          <a:prstGeom prst="straightConnector1">
            <a:avLst/>
          </a:prstGeom>
          <a:ln w="12700">
            <a:solidFill>
              <a:srgbClr val="0231A1"/>
            </a:solidFill>
            <a:round/>
          </a:ln>
        </p:spPr>
      </p:cxnSp>
      <p:sp>
        <p:nvSpPr>
          <p:cNvPr id="334" name="Прямоугольник 5"/>
          <p:cNvSpPr/>
          <p:nvPr/>
        </p:nvSpPr>
        <p:spPr>
          <a:xfrm>
            <a:off x="540000" y="1224720"/>
            <a:ext cx="124185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66">
                <a:solidFill>
                  <a:srgbClr val="002060"/>
                </a:solidFill>
                <a:latin typeface="Arial"/>
                <a:ea typeface="Tahoma"/>
              </a:rPr>
              <a:t>ПЛАНИРУЕМЫЕ РЕЗУЛЬТАТЫ ПРОЕКТА НА 2023-2024 гг.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1978</TotalTime>
  <Words>1361</Words>
  <Application>Microsoft Office PowerPoint</Application>
  <PresentationFormat>Произвольный</PresentationFormat>
  <Paragraphs>186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14</vt:i4>
      </vt:variant>
    </vt:vector>
  </HeadingPairs>
  <TitlesOfParts>
    <vt:vector size="17" baseType="lpstr"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Делианиди Луиза Сергеевна</cp:lastModifiedBy>
  <cp:revision>184</cp:revision>
  <dcterms:created xsi:type="dcterms:W3CDTF">2006-08-16T00:00:00Z</dcterms:created>
  <dcterms:modified xsi:type="dcterms:W3CDTF">2023-11-27T14:44:44Z</dcterms:modified>
  <dc:identifier>DAEwuR-fI4k</dc:identifier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Произвольный</vt:lpwstr>
  </property>
  <property fmtid="{D5CDD505-2E9C-101B-9397-08002B2CF9AE}" pid="3" name="Slides">
    <vt:i4>14</vt:i4>
  </property>
</Properties>
</file>